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2" r:id="rId4"/>
    <p:sldMasterId id="2147483683" r:id="rId5"/>
    <p:sldMasterId id="214748368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Maven Pro"/>
      <p:regular r:id="rId27"/>
      <p:bold r:id="rId28"/>
    </p:embeddedFont>
    <p:embeddedFont>
      <p:font typeface="Syncopate"/>
      <p:regular r:id="rId29"/>
      <p:bold r:id="rId30"/>
    </p:embeddedFont>
    <p:embeddedFont>
      <p:font typeface="Nunito Black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MavenPro-bold.fntdata"/><Relationship Id="rId27" Type="http://schemas.openxmlformats.org/officeDocument/2006/relationships/font" Target="fonts/MavenPro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Syncopate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NunitoBlack-bold.fntdata"/><Relationship Id="rId30" Type="http://schemas.openxmlformats.org/officeDocument/2006/relationships/font" Target="fonts/Syncopate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schemas.openxmlformats.org/officeDocument/2006/relationships/font" Target="fonts/NunitoBlack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23d45d625_24_2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723d45d625_24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23d45d625_14_1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723d45d625_14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23d45d625_24_3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723d45d625_24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23d45d625_24_3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723d45d625_24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25459d5a1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25459d5a1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725459d5a1_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725459d5a1_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25459d5a1_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25459d5a1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23d45d625_24_2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723d45d625_24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23d45d625_24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723d45d625_24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23d45d625_24_2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723d45d625_24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23d45d625_14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723d45d625_14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723d45d625_14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723d45d625_14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723d45d625_14_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723d45d625_14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723d45d625_14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723d45d625_14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23d45d625_14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723d45d625_14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8" name="Google Shape;58;p1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21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/>
            </a:lvl1pPr>
            <a:lvl2pPr indent="-2794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algn="r"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5" name="Google Shape;95;p20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7" name="Google Shape;97;p2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9" name="Google Shape;109;p22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7" name="Google Shape;117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7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38" name="Google Shape;138;p27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39" name="Google Shape;139;p27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7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" name="Google Shape;141;p27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42" name="Google Shape;142;p27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7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" name="Google Shape;145;p27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46" name="Google Shape;146;p27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7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7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7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" name="Google Shape;150;p27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151" name="Google Shape;151;p27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7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7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27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6" name="Google Shape;156;p27"/>
          <p:cNvGrpSpPr/>
          <p:nvPr/>
        </p:nvGrpSpPr>
        <p:grpSpPr>
          <a:xfrm>
            <a:off x="5043503" y="0"/>
            <a:ext cx="3814072" cy="3839101"/>
            <a:chOff x="5043503" y="0"/>
            <a:chExt cx="3814072" cy="3839101"/>
          </a:xfrm>
        </p:grpSpPr>
        <p:sp>
          <p:nvSpPr>
            <p:cNvPr id="157" name="Google Shape;157;p27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7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" name="Google Shape;159;p27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160" name="Google Shape;160;p27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7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7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3" name="Google Shape;163;p27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4" name="Google Shape;164;p27"/>
            <p:cNvGrpSpPr/>
            <p:nvPr/>
          </p:nvGrpSpPr>
          <p:grpSpPr>
            <a:xfrm>
              <a:off x="7952721" y="179238"/>
              <a:ext cx="873165" cy="873003"/>
              <a:chOff x="7754428" y="208725"/>
              <a:chExt cx="541800" cy="541800"/>
            </a:xfrm>
          </p:grpSpPr>
          <p:sp>
            <p:nvSpPr>
              <p:cNvPr id="165" name="Google Shape;165;p2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7" name="Google Shape;167;p27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7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7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7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2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78" name="Google Shape;178;p2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" name="Google Shape;180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29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185" name="Google Shape;185;p29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86" name="Google Shape;186;p29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9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29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89" name="Google Shape;189;p29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9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9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2" name="Google Shape;192;p29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93" name="Google Shape;193;p2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9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9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9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7" name="Google Shape;197;p29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198" name="Google Shape;198;p29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99" name="Google Shape;199;p29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9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" name="Google Shape;201;p29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202" name="Google Shape;202;p29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9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" name="Google Shape;205;p29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206" name="Google Shape;206;p29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9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9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9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29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211" name="Google Shape;211;p29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9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29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9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6" name="Google Shape;216;p29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3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20" name="Google Shape;220;p3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" name="Google Shape;222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4" name="Google Shape;224;p30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5" name="Google Shape;225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3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28" name="Google Shape;228;p3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1" name="Google Shape;231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34" name="Google Shape;234;p3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32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" name="Google Shape;237;p32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8" name="Google Shape;238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33"/>
          <p:cNvGrpSpPr/>
          <p:nvPr/>
        </p:nvGrpSpPr>
        <p:grpSpPr>
          <a:xfrm>
            <a:off x="6866714" y="1256"/>
            <a:ext cx="2267379" cy="2601741"/>
            <a:chOff x="6790514" y="1256"/>
            <a:chExt cx="2267379" cy="2601741"/>
          </a:xfrm>
        </p:grpSpPr>
        <p:grpSp>
          <p:nvGrpSpPr>
            <p:cNvPr id="241" name="Google Shape;241;p33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242" name="Google Shape;242;p33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33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33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" name="Google Shape;245;p33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246" name="Google Shape;246;p33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33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33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33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250" name="Google Shape;250;p3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3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2" name="Google Shape;252;p33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3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56" name="Google Shape;256;p3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34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9" name="Google Shape;259;p34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0" name="Google Shape;260;p34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1" name="Google Shape;261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5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264" name="Google Shape;264;p3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35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67" name="Google Shape;267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36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270" name="Google Shape;270;p36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271" name="Google Shape;271;p3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3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3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5" name="Google Shape;275;p36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276" name="Google Shape;276;p3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3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3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36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1" name="Google Shape;281;p36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82" name="Google Shape;282;p3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3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3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3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6" name="Google Shape;286;p36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87" name="Google Shape;287;p3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3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Google Shape;290;p36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91" name="Google Shape;291;p36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6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6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6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6" name="Google Shape;296;p36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97" name="Google Shape;297;p36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36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6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36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" name="Google Shape;301;p36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302" name="Google Shape;302;p36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6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5" name="Google Shape;305;p36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306" name="Google Shape;306;p36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36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36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36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6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1" name="Google Shape;311;p36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312" name="Google Shape;312;p36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6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6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6" name="Google Shape;316;p36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317" name="Google Shape;317;p36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6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6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6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1" name="Google Shape;321;p36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322" name="Google Shape;322;p36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6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" name="Google Shape;325;p36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326" name="Google Shape;326;p36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36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6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6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0" name="Google Shape;330;p36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331" name="Google Shape;331;p36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36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3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36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5" name="Google Shape;335;p36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336" name="Google Shape;336;p36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36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36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36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6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1" name="Google Shape;341;p36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342" name="Google Shape;342;p36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6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6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6" name="Google Shape;346;p36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347" name="Google Shape;347;p36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6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0" name="Google Shape;350;p36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351" name="Google Shape;351;p36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6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6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5" name="Google Shape;355;p36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356" name="Google Shape;356;p36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6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1" name="Google Shape;361;p36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362" name="Google Shape;362;p36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6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6" name="Google Shape;366;p36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367" name="Google Shape;367;p36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6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6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0" name="Google Shape;370;p36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371" name="Google Shape;371;p36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36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3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36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36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6" name="Google Shape;376;p36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377" name="Google Shape;377;p36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36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36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36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1" name="Google Shape;381;p36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82" name="Google Shape;382;p36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3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36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36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6" name="Google Shape;386;p36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87" name="Google Shape;387;p36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36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0" name="Google Shape;390;p36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91" name="Google Shape;391;p36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36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3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5" name="Google Shape;395;p36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6" name="Google Shape;396;p36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7" name="Google Shape;397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4.jpg"/><Relationship Id="rId7" Type="http://schemas.openxmlformats.org/officeDocument/2006/relationships/image" Target="../media/image26.png"/><Relationship Id="rId8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8"/>
          <p:cNvSpPr txBox="1"/>
          <p:nvPr>
            <p:ph type="ctrTitle"/>
          </p:nvPr>
        </p:nvSpPr>
        <p:spPr>
          <a:xfrm>
            <a:off x="264925" y="775200"/>
            <a:ext cx="83199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MIE 1624 Project Presentation</a:t>
            </a:r>
            <a:endParaRPr/>
          </a:p>
        </p:txBody>
      </p:sp>
      <p:sp>
        <p:nvSpPr>
          <p:cNvPr id="405" name="Google Shape;405;p38"/>
          <p:cNvSpPr txBox="1"/>
          <p:nvPr>
            <p:ph idx="1" type="subTitle"/>
          </p:nvPr>
        </p:nvSpPr>
        <p:spPr>
          <a:xfrm>
            <a:off x="898550" y="3167675"/>
            <a:ext cx="54471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Group 22: Neil Juan, Tyler Rankin, Lei Lei, Ke Ren, Raghavendran Thiruvengadam,  Arun Shanmugam</a:t>
            </a:r>
            <a:endParaRPr/>
          </a:p>
        </p:txBody>
      </p:sp>
      <p:pic>
        <p:nvPicPr>
          <p:cNvPr id="406" name="Google Shape;4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450" y="2027125"/>
            <a:ext cx="2190600" cy="21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8"/>
          <p:cNvSpPr txBox="1"/>
          <p:nvPr/>
        </p:nvSpPr>
        <p:spPr>
          <a:xfrm>
            <a:off x="6320425" y="2571750"/>
            <a:ext cx="22644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Syncopate"/>
                <a:ea typeface="Syncopate"/>
                <a:cs typeface="Syncopate"/>
                <a:sym typeface="Syncopate"/>
              </a:rPr>
              <a:t>Course</a:t>
            </a:r>
            <a:endParaRPr i="1" sz="2200"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408" name="Google Shape;408;p38"/>
          <p:cNvSpPr txBox="1"/>
          <p:nvPr/>
        </p:nvSpPr>
        <p:spPr>
          <a:xfrm>
            <a:off x="6129700" y="3089800"/>
            <a:ext cx="22644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Syncopate"/>
                <a:ea typeface="Syncopate"/>
                <a:cs typeface="Syncopate"/>
                <a:sym typeface="Syncopate"/>
              </a:rPr>
              <a:t>Compass</a:t>
            </a:r>
            <a:endParaRPr i="1" sz="2200"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/>
          <p:nvPr/>
        </p:nvSpPr>
        <p:spPr>
          <a:xfrm>
            <a:off x="936976" y="185150"/>
            <a:ext cx="522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Exploratory Analysis- Course Projects</a:t>
            </a:r>
            <a:endParaRPr sz="1100"/>
          </a:p>
        </p:txBody>
      </p:sp>
      <p:pic>
        <p:nvPicPr>
          <p:cNvPr descr="A close up of a logo&#10;&#10;Description automatically generated" id="514" name="Google Shape;51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897" y="139303"/>
            <a:ext cx="471832" cy="4822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515" name="Google Shape;51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3725" y="673700"/>
            <a:ext cx="7746678" cy="38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 txBox="1"/>
          <p:nvPr/>
        </p:nvSpPr>
        <p:spPr>
          <a:xfrm>
            <a:off x="4572000" y="4520809"/>
            <a:ext cx="3982595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WordCloud of the most recent research topics analyzed from NIPS</a:t>
            </a:r>
            <a:endParaRPr sz="1100"/>
          </a:p>
        </p:txBody>
      </p:sp>
      <p:sp>
        <p:nvSpPr>
          <p:cNvPr id="517" name="Google Shape;517;p47"/>
          <p:cNvSpPr txBox="1"/>
          <p:nvPr/>
        </p:nvSpPr>
        <p:spPr>
          <a:xfrm>
            <a:off x="475778" y="2929884"/>
            <a:ext cx="3668700" cy="21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Assignments will focus on the most popular topics of artificial intelligence, such as NLP, sentiment analysis and deep learning.</a:t>
            </a:r>
            <a:endParaRPr sz="1100"/>
          </a:p>
          <a:p>
            <a:pPr indent="-1397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project is intended to teach students with the business-oriented soft skills.  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8"/>
          <p:cNvSpPr/>
          <p:nvPr/>
        </p:nvSpPr>
        <p:spPr>
          <a:xfrm>
            <a:off x="1870339" y="998556"/>
            <a:ext cx="1766296" cy="1545045"/>
          </a:xfrm>
          <a:custGeom>
            <a:rect b="b" l="l" r="r" t="t"/>
            <a:pathLst>
              <a:path extrusionOk="0" h="1545045" w="1766296">
                <a:moveTo>
                  <a:pt x="0" y="772523"/>
                </a:moveTo>
                <a:cubicBezTo>
                  <a:pt x="66167" y="649042"/>
                  <a:pt x="110797" y="547186"/>
                  <a:pt x="189268" y="393987"/>
                </a:cubicBezTo>
                <a:cubicBezTo>
                  <a:pt x="267739" y="240788"/>
                  <a:pt x="328267" y="102947"/>
                  <a:pt x="386261" y="0"/>
                </a:cubicBezTo>
                <a:cubicBezTo>
                  <a:pt x="597773" y="14948"/>
                  <a:pt x="782635" y="-11026"/>
                  <a:pt x="903023" y="0"/>
                </a:cubicBezTo>
                <a:cubicBezTo>
                  <a:pt x="1023411" y="11026"/>
                  <a:pt x="1154178" y="23276"/>
                  <a:pt x="1380035" y="0"/>
                </a:cubicBezTo>
                <a:cubicBezTo>
                  <a:pt x="1429121" y="77698"/>
                  <a:pt x="1490774" y="202049"/>
                  <a:pt x="1565440" y="370811"/>
                </a:cubicBezTo>
                <a:cubicBezTo>
                  <a:pt x="1640106" y="539573"/>
                  <a:pt x="1665745" y="621234"/>
                  <a:pt x="1766296" y="772523"/>
                </a:cubicBezTo>
                <a:cubicBezTo>
                  <a:pt x="1685619" y="925721"/>
                  <a:pt x="1671857" y="995181"/>
                  <a:pt x="1580891" y="1143334"/>
                </a:cubicBezTo>
                <a:cubicBezTo>
                  <a:pt x="1489925" y="1291487"/>
                  <a:pt x="1438167" y="1455056"/>
                  <a:pt x="1380035" y="1545045"/>
                </a:cubicBezTo>
                <a:cubicBezTo>
                  <a:pt x="1129233" y="1524172"/>
                  <a:pt x="1053791" y="1555802"/>
                  <a:pt x="863273" y="1545045"/>
                </a:cubicBezTo>
                <a:cubicBezTo>
                  <a:pt x="672755" y="1534288"/>
                  <a:pt x="493322" y="1531488"/>
                  <a:pt x="386261" y="1545045"/>
                </a:cubicBezTo>
                <a:cubicBezTo>
                  <a:pt x="331362" y="1470762"/>
                  <a:pt x="281809" y="1350069"/>
                  <a:pt x="204718" y="1181960"/>
                </a:cubicBezTo>
                <a:cubicBezTo>
                  <a:pt x="127628" y="1013851"/>
                  <a:pt x="96973" y="960210"/>
                  <a:pt x="0" y="772523"/>
                </a:cubicBezTo>
                <a:close/>
              </a:path>
            </a:pathLst>
          </a:custGeom>
          <a:noFill/>
          <a:ln cap="flat" cmpd="sng" w="63500">
            <a:solidFill>
              <a:srgbClr val="E9B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E9B065"/>
                </a:solidFill>
                <a:latin typeface="Maven Pro"/>
                <a:ea typeface="Maven Pro"/>
                <a:cs typeface="Maven Pro"/>
                <a:sym typeface="Maven Pro"/>
              </a:rPr>
              <a:t>1. Introduction to Python Programming</a:t>
            </a:r>
            <a:endParaRPr/>
          </a:p>
        </p:txBody>
      </p:sp>
      <p:sp>
        <p:nvSpPr>
          <p:cNvPr id="523" name="Google Shape;523;p48"/>
          <p:cNvSpPr/>
          <p:nvPr/>
        </p:nvSpPr>
        <p:spPr>
          <a:xfrm>
            <a:off x="1905507" y="2773062"/>
            <a:ext cx="1766296" cy="1545045"/>
          </a:xfrm>
          <a:custGeom>
            <a:rect b="b" l="l" r="r" t="t"/>
            <a:pathLst>
              <a:path extrusionOk="0" h="1545045" w="1766296">
                <a:moveTo>
                  <a:pt x="0" y="772523"/>
                </a:moveTo>
                <a:cubicBezTo>
                  <a:pt x="47240" y="639579"/>
                  <a:pt x="114582" y="549078"/>
                  <a:pt x="189268" y="393987"/>
                </a:cubicBezTo>
                <a:cubicBezTo>
                  <a:pt x="263954" y="238895"/>
                  <a:pt x="371606" y="124616"/>
                  <a:pt x="386261" y="0"/>
                </a:cubicBezTo>
                <a:cubicBezTo>
                  <a:pt x="597773" y="-41896"/>
                  <a:pt x="782635" y="56154"/>
                  <a:pt x="903023" y="0"/>
                </a:cubicBezTo>
                <a:cubicBezTo>
                  <a:pt x="1023411" y="-56154"/>
                  <a:pt x="1154178" y="18506"/>
                  <a:pt x="1380035" y="0"/>
                </a:cubicBezTo>
                <a:cubicBezTo>
                  <a:pt x="1455078" y="64720"/>
                  <a:pt x="1464818" y="215028"/>
                  <a:pt x="1565440" y="370811"/>
                </a:cubicBezTo>
                <a:cubicBezTo>
                  <a:pt x="1666062" y="526594"/>
                  <a:pt x="1653693" y="627259"/>
                  <a:pt x="1766296" y="772523"/>
                </a:cubicBezTo>
                <a:cubicBezTo>
                  <a:pt x="1711575" y="938699"/>
                  <a:pt x="1645900" y="982203"/>
                  <a:pt x="1580891" y="1143334"/>
                </a:cubicBezTo>
                <a:cubicBezTo>
                  <a:pt x="1515881" y="1304465"/>
                  <a:pt x="1393979" y="1432961"/>
                  <a:pt x="1380035" y="1545045"/>
                </a:cubicBezTo>
                <a:cubicBezTo>
                  <a:pt x="1129233" y="1570680"/>
                  <a:pt x="1053791" y="1519628"/>
                  <a:pt x="863273" y="1545045"/>
                </a:cubicBezTo>
                <a:cubicBezTo>
                  <a:pt x="672755" y="1570462"/>
                  <a:pt x="493322" y="1536259"/>
                  <a:pt x="386261" y="1545045"/>
                </a:cubicBezTo>
                <a:cubicBezTo>
                  <a:pt x="334993" y="1468946"/>
                  <a:pt x="321748" y="1330099"/>
                  <a:pt x="204718" y="1181960"/>
                </a:cubicBezTo>
                <a:cubicBezTo>
                  <a:pt x="87688" y="1033821"/>
                  <a:pt x="125634" y="945880"/>
                  <a:pt x="0" y="772523"/>
                </a:cubicBezTo>
                <a:close/>
              </a:path>
            </a:pathLst>
          </a:custGeom>
          <a:noFill/>
          <a:ln cap="flat" cmpd="sng" w="63500">
            <a:solidFill>
              <a:srgbClr val="E9B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E9B065"/>
                </a:solidFill>
                <a:latin typeface="Maven Pro"/>
                <a:ea typeface="Maven Pro"/>
                <a:cs typeface="Maven Pro"/>
                <a:sym typeface="Maven Pro"/>
              </a:rPr>
              <a:t>2. Introduction  to Finance</a:t>
            </a:r>
            <a:endParaRPr/>
          </a:p>
        </p:txBody>
      </p:sp>
      <p:sp>
        <p:nvSpPr>
          <p:cNvPr id="524" name="Google Shape;524;p48"/>
          <p:cNvSpPr/>
          <p:nvPr/>
        </p:nvSpPr>
        <p:spPr>
          <a:xfrm>
            <a:off x="3658483" y="1719058"/>
            <a:ext cx="1766296" cy="1545045"/>
          </a:xfrm>
          <a:custGeom>
            <a:rect b="b" l="l" r="r" t="t"/>
            <a:pathLst>
              <a:path extrusionOk="0" h="1545045" w="1766296">
                <a:moveTo>
                  <a:pt x="0" y="772523"/>
                </a:moveTo>
                <a:cubicBezTo>
                  <a:pt x="66167" y="649042"/>
                  <a:pt x="110797" y="547186"/>
                  <a:pt x="189268" y="393987"/>
                </a:cubicBezTo>
                <a:cubicBezTo>
                  <a:pt x="267739" y="240788"/>
                  <a:pt x="328267" y="102947"/>
                  <a:pt x="386261" y="0"/>
                </a:cubicBezTo>
                <a:cubicBezTo>
                  <a:pt x="597773" y="14948"/>
                  <a:pt x="782635" y="-11026"/>
                  <a:pt x="903023" y="0"/>
                </a:cubicBezTo>
                <a:cubicBezTo>
                  <a:pt x="1023411" y="11026"/>
                  <a:pt x="1154178" y="23276"/>
                  <a:pt x="1380035" y="0"/>
                </a:cubicBezTo>
                <a:cubicBezTo>
                  <a:pt x="1429121" y="77698"/>
                  <a:pt x="1490774" y="202049"/>
                  <a:pt x="1565440" y="370811"/>
                </a:cubicBezTo>
                <a:cubicBezTo>
                  <a:pt x="1640106" y="539573"/>
                  <a:pt x="1665745" y="621234"/>
                  <a:pt x="1766296" y="772523"/>
                </a:cubicBezTo>
                <a:cubicBezTo>
                  <a:pt x="1685619" y="925721"/>
                  <a:pt x="1671857" y="995181"/>
                  <a:pt x="1580891" y="1143334"/>
                </a:cubicBezTo>
                <a:cubicBezTo>
                  <a:pt x="1489925" y="1291487"/>
                  <a:pt x="1438167" y="1455056"/>
                  <a:pt x="1380035" y="1545045"/>
                </a:cubicBezTo>
                <a:cubicBezTo>
                  <a:pt x="1129233" y="1524172"/>
                  <a:pt x="1053791" y="1555802"/>
                  <a:pt x="863273" y="1545045"/>
                </a:cubicBezTo>
                <a:cubicBezTo>
                  <a:pt x="672755" y="1534288"/>
                  <a:pt x="493322" y="1531488"/>
                  <a:pt x="386261" y="1545045"/>
                </a:cubicBezTo>
                <a:cubicBezTo>
                  <a:pt x="331362" y="1470762"/>
                  <a:pt x="281809" y="1350069"/>
                  <a:pt x="204718" y="1181960"/>
                </a:cubicBezTo>
                <a:cubicBezTo>
                  <a:pt x="127628" y="1013851"/>
                  <a:pt x="96973" y="960210"/>
                  <a:pt x="0" y="772523"/>
                </a:cubicBezTo>
                <a:close/>
              </a:path>
            </a:pathLst>
          </a:custGeom>
          <a:noFill/>
          <a:ln cap="flat" cmpd="sng" w="635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3. Introduction to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Data Science</a:t>
            </a:r>
            <a:endParaRPr/>
          </a:p>
        </p:txBody>
      </p:sp>
      <p:sp>
        <p:nvSpPr>
          <p:cNvPr id="525" name="Google Shape;525;p48"/>
          <p:cNvSpPr/>
          <p:nvPr/>
        </p:nvSpPr>
        <p:spPr>
          <a:xfrm>
            <a:off x="3670494" y="3512858"/>
            <a:ext cx="1766296" cy="1545045"/>
          </a:xfrm>
          <a:custGeom>
            <a:rect b="b" l="l" r="r" t="t"/>
            <a:pathLst>
              <a:path extrusionOk="0" h="1545045" w="1766296">
                <a:moveTo>
                  <a:pt x="0" y="772523"/>
                </a:moveTo>
                <a:cubicBezTo>
                  <a:pt x="66167" y="649042"/>
                  <a:pt x="110797" y="547186"/>
                  <a:pt x="189268" y="393987"/>
                </a:cubicBezTo>
                <a:cubicBezTo>
                  <a:pt x="267739" y="240788"/>
                  <a:pt x="328267" y="102947"/>
                  <a:pt x="386261" y="0"/>
                </a:cubicBezTo>
                <a:cubicBezTo>
                  <a:pt x="597773" y="14948"/>
                  <a:pt x="782635" y="-11026"/>
                  <a:pt x="903023" y="0"/>
                </a:cubicBezTo>
                <a:cubicBezTo>
                  <a:pt x="1023411" y="11026"/>
                  <a:pt x="1154178" y="23276"/>
                  <a:pt x="1380035" y="0"/>
                </a:cubicBezTo>
                <a:cubicBezTo>
                  <a:pt x="1429121" y="77698"/>
                  <a:pt x="1490774" y="202049"/>
                  <a:pt x="1565440" y="370811"/>
                </a:cubicBezTo>
                <a:cubicBezTo>
                  <a:pt x="1640106" y="539573"/>
                  <a:pt x="1665745" y="621234"/>
                  <a:pt x="1766296" y="772523"/>
                </a:cubicBezTo>
                <a:cubicBezTo>
                  <a:pt x="1685619" y="925721"/>
                  <a:pt x="1671857" y="995181"/>
                  <a:pt x="1580891" y="1143334"/>
                </a:cubicBezTo>
                <a:cubicBezTo>
                  <a:pt x="1489925" y="1291487"/>
                  <a:pt x="1438167" y="1455056"/>
                  <a:pt x="1380035" y="1545045"/>
                </a:cubicBezTo>
                <a:cubicBezTo>
                  <a:pt x="1129233" y="1524172"/>
                  <a:pt x="1053791" y="1555802"/>
                  <a:pt x="863273" y="1545045"/>
                </a:cubicBezTo>
                <a:cubicBezTo>
                  <a:pt x="672755" y="1534288"/>
                  <a:pt x="493322" y="1531488"/>
                  <a:pt x="386261" y="1545045"/>
                </a:cubicBezTo>
                <a:cubicBezTo>
                  <a:pt x="331362" y="1470762"/>
                  <a:pt x="281809" y="1350069"/>
                  <a:pt x="204718" y="1181960"/>
                </a:cubicBezTo>
                <a:cubicBezTo>
                  <a:pt x="127628" y="1013851"/>
                  <a:pt x="96973" y="960210"/>
                  <a:pt x="0" y="772523"/>
                </a:cubicBezTo>
                <a:close/>
              </a:path>
            </a:pathLst>
          </a:custGeom>
          <a:noFill/>
          <a:ln cap="flat" cmpd="sng" w="635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4. Introduction to Statistics and Analytics</a:t>
            </a:r>
            <a:endParaRPr/>
          </a:p>
        </p:txBody>
      </p:sp>
      <p:sp>
        <p:nvSpPr>
          <p:cNvPr id="526" name="Google Shape;526;p48"/>
          <p:cNvSpPr/>
          <p:nvPr/>
        </p:nvSpPr>
        <p:spPr>
          <a:xfrm>
            <a:off x="5337804" y="931894"/>
            <a:ext cx="1766296" cy="1545045"/>
          </a:xfrm>
          <a:custGeom>
            <a:rect b="b" l="l" r="r" t="t"/>
            <a:pathLst>
              <a:path extrusionOk="0" h="1545045" w="1766296">
                <a:moveTo>
                  <a:pt x="0" y="772523"/>
                </a:moveTo>
                <a:cubicBezTo>
                  <a:pt x="66167" y="649042"/>
                  <a:pt x="110797" y="547186"/>
                  <a:pt x="189268" y="393987"/>
                </a:cubicBezTo>
                <a:cubicBezTo>
                  <a:pt x="267739" y="240788"/>
                  <a:pt x="328267" y="102947"/>
                  <a:pt x="386261" y="0"/>
                </a:cubicBezTo>
                <a:cubicBezTo>
                  <a:pt x="597773" y="14948"/>
                  <a:pt x="782635" y="-11026"/>
                  <a:pt x="903023" y="0"/>
                </a:cubicBezTo>
                <a:cubicBezTo>
                  <a:pt x="1023411" y="11026"/>
                  <a:pt x="1154178" y="23276"/>
                  <a:pt x="1380035" y="0"/>
                </a:cubicBezTo>
                <a:cubicBezTo>
                  <a:pt x="1429121" y="77698"/>
                  <a:pt x="1490774" y="202049"/>
                  <a:pt x="1565440" y="370811"/>
                </a:cubicBezTo>
                <a:cubicBezTo>
                  <a:pt x="1640106" y="539573"/>
                  <a:pt x="1665745" y="621234"/>
                  <a:pt x="1766296" y="772523"/>
                </a:cubicBezTo>
                <a:cubicBezTo>
                  <a:pt x="1685619" y="925721"/>
                  <a:pt x="1671857" y="995181"/>
                  <a:pt x="1580891" y="1143334"/>
                </a:cubicBezTo>
                <a:cubicBezTo>
                  <a:pt x="1489925" y="1291487"/>
                  <a:pt x="1438167" y="1455056"/>
                  <a:pt x="1380035" y="1545045"/>
                </a:cubicBezTo>
                <a:cubicBezTo>
                  <a:pt x="1129233" y="1524172"/>
                  <a:pt x="1053791" y="1555802"/>
                  <a:pt x="863273" y="1545045"/>
                </a:cubicBezTo>
                <a:cubicBezTo>
                  <a:pt x="672755" y="1534288"/>
                  <a:pt x="493322" y="1531488"/>
                  <a:pt x="386261" y="1545045"/>
                </a:cubicBezTo>
                <a:cubicBezTo>
                  <a:pt x="331362" y="1470762"/>
                  <a:pt x="281809" y="1350069"/>
                  <a:pt x="204718" y="1181960"/>
                </a:cubicBezTo>
                <a:cubicBezTo>
                  <a:pt x="127628" y="1013851"/>
                  <a:pt x="96973" y="960210"/>
                  <a:pt x="0" y="772523"/>
                </a:cubicBezTo>
                <a:close/>
              </a:path>
            </a:pathLst>
          </a:custGeom>
          <a:noFill/>
          <a:ln cap="flat" cmpd="sng" w="63500">
            <a:solidFill>
              <a:srgbClr val="9595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9595E2"/>
                </a:solidFill>
                <a:latin typeface="Maven Pro"/>
                <a:ea typeface="Maven Pro"/>
                <a:cs typeface="Maven Pro"/>
                <a:sym typeface="Maven Pro"/>
              </a:rPr>
              <a:t>5. Advanced Machine Learning</a:t>
            </a:r>
            <a:endParaRPr/>
          </a:p>
        </p:txBody>
      </p:sp>
      <p:sp>
        <p:nvSpPr>
          <p:cNvPr id="527" name="Google Shape;527;p48"/>
          <p:cNvSpPr/>
          <p:nvPr/>
        </p:nvSpPr>
        <p:spPr>
          <a:xfrm>
            <a:off x="5346596" y="2760815"/>
            <a:ext cx="1766296" cy="1545045"/>
          </a:xfrm>
          <a:custGeom>
            <a:rect b="b" l="l" r="r" t="t"/>
            <a:pathLst>
              <a:path extrusionOk="0" h="1545045" w="1766296">
                <a:moveTo>
                  <a:pt x="0" y="772523"/>
                </a:moveTo>
                <a:cubicBezTo>
                  <a:pt x="66167" y="649042"/>
                  <a:pt x="110797" y="547186"/>
                  <a:pt x="189268" y="393987"/>
                </a:cubicBezTo>
                <a:cubicBezTo>
                  <a:pt x="267739" y="240788"/>
                  <a:pt x="328267" y="102947"/>
                  <a:pt x="386261" y="0"/>
                </a:cubicBezTo>
                <a:cubicBezTo>
                  <a:pt x="597773" y="14948"/>
                  <a:pt x="782635" y="-11026"/>
                  <a:pt x="903023" y="0"/>
                </a:cubicBezTo>
                <a:cubicBezTo>
                  <a:pt x="1023411" y="11026"/>
                  <a:pt x="1154178" y="23276"/>
                  <a:pt x="1380035" y="0"/>
                </a:cubicBezTo>
                <a:cubicBezTo>
                  <a:pt x="1429121" y="77698"/>
                  <a:pt x="1490774" y="202049"/>
                  <a:pt x="1565440" y="370811"/>
                </a:cubicBezTo>
                <a:cubicBezTo>
                  <a:pt x="1640106" y="539573"/>
                  <a:pt x="1665745" y="621234"/>
                  <a:pt x="1766296" y="772523"/>
                </a:cubicBezTo>
                <a:cubicBezTo>
                  <a:pt x="1685619" y="925721"/>
                  <a:pt x="1671857" y="995181"/>
                  <a:pt x="1580891" y="1143334"/>
                </a:cubicBezTo>
                <a:cubicBezTo>
                  <a:pt x="1489925" y="1291487"/>
                  <a:pt x="1438167" y="1455056"/>
                  <a:pt x="1380035" y="1545045"/>
                </a:cubicBezTo>
                <a:cubicBezTo>
                  <a:pt x="1129233" y="1524172"/>
                  <a:pt x="1053791" y="1555802"/>
                  <a:pt x="863273" y="1545045"/>
                </a:cubicBezTo>
                <a:cubicBezTo>
                  <a:pt x="672755" y="1534288"/>
                  <a:pt x="493322" y="1531488"/>
                  <a:pt x="386261" y="1545045"/>
                </a:cubicBezTo>
                <a:cubicBezTo>
                  <a:pt x="331362" y="1470762"/>
                  <a:pt x="281809" y="1350069"/>
                  <a:pt x="204718" y="1181960"/>
                </a:cubicBezTo>
                <a:cubicBezTo>
                  <a:pt x="127628" y="1013851"/>
                  <a:pt x="96973" y="960210"/>
                  <a:pt x="0" y="772523"/>
                </a:cubicBezTo>
                <a:close/>
              </a:path>
            </a:pathLst>
          </a:custGeom>
          <a:noFill/>
          <a:ln cap="flat" cmpd="sng" w="63500">
            <a:solidFill>
              <a:srgbClr val="9595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9595E2"/>
                </a:solidFill>
                <a:latin typeface="Maven Pro"/>
                <a:ea typeface="Maven Pro"/>
                <a:cs typeface="Maven Pro"/>
                <a:sym typeface="Maven Pro"/>
              </a:rPr>
              <a:t>6. A.I. in Finance</a:t>
            </a:r>
            <a:endParaRPr/>
          </a:p>
        </p:txBody>
      </p:sp>
      <p:sp>
        <p:nvSpPr>
          <p:cNvPr id="528" name="Google Shape;528;p48"/>
          <p:cNvSpPr txBox="1"/>
          <p:nvPr>
            <p:ph type="title"/>
          </p:nvPr>
        </p:nvSpPr>
        <p:spPr>
          <a:xfrm>
            <a:off x="1098825" y="323850"/>
            <a:ext cx="7030500" cy="623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 Curriculum Overview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9"/>
          <p:cNvSpPr txBox="1"/>
          <p:nvPr>
            <p:ph type="title"/>
          </p:nvPr>
        </p:nvSpPr>
        <p:spPr>
          <a:xfrm>
            <a:off x="1098825" y="323850"/>
            <a:ext cx="7030500" cy="623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Course curriculum</a:t>
            </a:r>
            <a:endParaRPr/>
          </a:p>
        </p:txBody>
      </p:sp>
      <p:pic>
        <p:nvPicPr>
          <p:cNvPr descr="A screenshot of a cell phone&#10;&#10;Description automatically generated" id="534" name="Google Shape;53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7607" y="947057"/>
            <a:ext cx="2055548" cy="3204996"/>
          </a:xfrm>
          <a:prstGeom prst="rect">
            <a:avLst/>
          </a:prstGeom>
          <a:noFill/>
          <a:ln cap="flat" cmpd="sng" w="222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close up of a map&#10;&#10;Description automatically generated" id="535" name="Google Shape;53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1526" y="2975896"/>
            <a:ext cx="1634193" cy="2034007"/>
          </a:xfrm>
          <a:prstGeom prst="rect">
            <a:avLst/>
          </a:prstGeom>
          <a:noFill/>
          <a:ln cap="flat" cmpd="sng" w="22225">
            <a:solidFill>
              <a:srgbClr val="E9B06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ell phone&#10;&#10;Description automatically generated" id="536" name="Google Shape;53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2370" y="947057"/>
            <a:ext cx="2104374" cy="3489476"/>
          </a:xfrm>
          <a:prstGeom prst="rect">
            <a:avLst/>
          </a:prstGeom>
          <a:noFill/>
          <a:ln cap="flat" cmpd="sng" w="22225">
            <a:solidFill>
              <a:srgbClr val="E9B06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picture containing screenshot&#10;&#10;Description automatically generated" id="537" name="Google Shape;537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0019" y="947057"/>
            <a:ext cx="1744691" cy="2149016"/>
          </a:xfrm>
          <a:prstGeom prst="rect">
            <a:avLst/>
          </a:prstGeom>
          <a:noFill/>
          <a:ln cap="flat" cmpd="sng" w="222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close up of a map&#10;&#10;Description automatically generated" id="538" name="Google Shape;538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0019" y="3205085"/>
            <a:ext cx="1776874" cy="1804818"/>
          </a:xfrm>
          <a:prstGeom prst="rect">
            <a:avLst/>
          </a:prstGeom>
          <a:noFill/>
          <a:ln cap="flat" cmpd="sng" w="22225">
            <a:solidFill>
              <a:srgbClr val="9595E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close up of text on a white background&#10;&#10;Description automatically generated" id="539" name="Google Shape;539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71526" y="947057"/>
            <a:ext cx="1499281" cy="1931610"/>
          </a:xfrm>
          <a:prstGeom prst="rect">
            <a:avLst/>
          </a:prstGeom>
          <a:noFill/>
          <a:ln cap="flat" cmpd="sng" w="22225">
            <a:solidFill>
              <a:srgbClr val="9595E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Question</a:t>
            </a:r>
            <a:endParaRPr/>
          </a:p>
        </p:txBody>
      </p:sp>
      <p:sp>
        <p:nvSpPr>
          <p:cNvPr id="545" name="Google Shape;545;p50"/>
          <p:cNvSpPr txBox="1"/>
          <p:nvPr>
            <p:ph idx="1" type="body"/>
          </p:nvPr>
        </p:nvSpPr>
        <p:spPr>
          <a:xfrm>
            <a:off x="376600" y="1443500"/>
            <a:ext cx="4893900" cy="3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Now that the core courses and curriculum have been set, finding the correct set of </a:t>
            </a:r>
            <a:r>
              <a:rPr lang="en" sz="1800"/>
              <a:t>complementary</a:t>
            </a:r>
            <a:r>
              <a:rPr lang="en" sz="1800"/>
              <a:t> courses poses a new challenge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 u="sng"/>
              <a:t>How can we help students effortlessly choose electives?</a:t>
            </a:r>
            <a:endParaRPr b="1" sz="1800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 u="sng"/>
              <a:t>How can we help students using online education platforms ?</a:t>
            </a:r>
            <a:endParaRPr b="1" sz="1800" u="sng"/>
          </a:p>
        </p:txBody>
      </p:sp>
      <p:pic>
        <p:nvPicPr>
          <p:cNvPr id="546" name="Google Shape;54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">
            <a:off x="5330702" y="95339"/>
            <a:ext cx="3464368" cy="4952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1"/>
          <p:cNvSpPr txBox="1"/>
          <p:nvPr>
            <p:ph type="title"/>
          </p:nvPr>
        </p:nvSpPr>
        <p:spPr>
          <a:xfrm>
            <a:off x="1265100" y="487125"/>
            <a:ext cx="5104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Course Recommender!</a:t>
            </a:r>
            <a:endParaRPr/>
          </a:p>
        </p:txBody>
      </p:sp>
      <p:sp>
        <p:nvSpPr>
          <p:cNvPr id="552" name="Google Shape;552;p51"/>
          <p:cNvSpPr txBox="1"/>
          <p:nvPr>
            <p:ph idx="1" type="body"/>
          </p:nvPr>
        </p:nvSpPr>
        <p:spPr>
          <a:xfrm>
            <a:off x="42975" y="1486425"/>
            <a:ext cx="3094800" cy="3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Recommends electives based on the students </a:t>
            </a:r>
            <a:r>
              <a:rPr b="1" lang="en" sz="1200"/>
              <a:t>interests, </a:t>
            </a:r>
            <a:r>
              <a:rPr lang="en" sz="1200"/>
              <a:t>or </a:t>
            </a:r>
            <a:r>
              <a:rPr b="1" lang="en" sz="1200"/>
              <a:t>desired specialization</a:t>
            </a:r>
            <a:endParaRPr b="1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Can also suggest electives similar to a course already taken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Personalizes the elective search by filtering courses relevant to the user key words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Filters out previously taken courses from recommendation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Recommends top rated online courses using dream job as input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553" name="Google Shape;5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175" y="1638825"/>
            <a:ext cx="5701426" cy="3081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/>
          <p:cNvSpPr txBox="1"/>
          <p:nvPr>
            <p:ph type="title"/>
          </p:nvPr>
        </p:nvSpPr>
        <p:spPr>
          <a:xfrm>
            <a:off x="1303800" y="566350"/>
            <a:ext cx="7030500" cy="5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</a:t>
            </a:r>
            <a:r>
              <a:rPr lang="en"/>
              <a:t>Analysis</a:t>
            </a:r>
            <a:endParaRPr/>
          </a:p>
        </p:txBody>
      </p:sp>
      <p:sp>
        <p:nvSpPr>
          <p:cNvPr id="559" name="Google Shape;559;p52"/>
          <p:cNvSpPr/>
          <p:nvPr/>
        </p:nvSpPr>
        <p:spPr>
          <a:xfrm rot="-5400000">
            <a:off x="2227727" y="1597881"/>
            <a:ext cx="1766296" cy="1545045"/>
          </a:xfrm>
          <a:custGeom>
            <a:rect b="b" l="l" r="r" t="t"/>
            <a:pathLst>
              <a:path extrusionOk="0" h="1545045" w="1766296">
                <a:moveTo>
                  <a:pt x="0" y="772523"/>
                </a:moveTo>
                <a:cubicBezTo>
                  <a:pt x="66167" y="649042"/>
                  <a:pt x="110797" y="547186"/>
                  <a:pt x="189268" y="393987"/>
                </a:cubicBezTo>
                <a:cubicBezTo>
                  <a:pt x="267739" y="240788"/>
                  <a:pt x="328267" y="102947"/>
                  <a:pt x="386261" y="0"/>
                </a:cubicBezTo>
                <a:cubicBezTo>
                  <a:pt x="597773" y="14948"/>
                  <a:pt x="782635" y="-11026"/>
                  <a:pt x="903023" y="0"/>
                </a:cubicBezTo>
                <a:cubicBezTo>
                  <a:pt x="1023411" y="11026"/>
                  <a:pt x="1154178" y="23276"/>
                  <a:pt x="1380035" y="0"/>
                </a:cubicBezTo>
                <a:cubicBezTo>
                  <a:pt x="1429121" y="77698"/>
                  <a:pt x="1490774" y="202049"/>
                  <a:pt x="1565440" y="370811"/>
                </a:cubicBezTo>
                <a:cubicBezTo>
                  <a:pt x="1640106" y="539573"/>
                  <a:pt x="1665745" y="621234"/>
                  <a:pt x="1766296" y="772523"/>
                </a:cubicBezTo>
                <a:cubicBezTo>
                  <a:pt x="1685619" y="925721"/>
                  <a:pt x="1671857" y="995181"/>
                  <a:pt x="1580891" y="1143334"/>
                </a:cubicBezTo>
                <a:cubicBezTo>
                  <a:pt x="1489925" y="1291487"/>
                  <a:pt x="1438167" y="1455056"/>
                  <a:pt x="1380035" y="1545045"/>
                </a:cubicBezTo>
                <a:cubicBezTo>
                  <a:pt x="1129233" y="1524172"/>
                  <a:pt x="1053791" y="1555802"/>
                  <a:pt x="863273" y="1545045"/>
                </a:cubicBezTo>
                <a:cubicBezTo>
                  <a:pt x="672755" y="1534288"/>
                  <a:pt x="493322" y="1531488"/>
                  <a:pt x="386261" y="1545045"/>
                </a:cubicBezTo>
                <a:cubicBezTo>
                  <a:pt x="331362" y="1470762"/>
                  <a:pt x="281809" y="1350069"/>
                  <a:pt x="204718" y="1181960"/>
                </a:cubicBezTo>
                <a:cubicBezTo>
                  <a:pt x="127628" y="1013851"/>
                  <a:pt x="96973" y="960210"/>
                  <a:pt x="0" y="772523"/>
                </a:cubicBezTo>
                <a:close/>
              </a:path>
            </a:pathLst>
          </a:custGeom>
          <a:solidFill>
            <a:srgbClr val="E9B065"/>
          </a:solidFill>
          <a:ln cap="flat" cmpd="sng" w="63500">
            <a:solidFill>
              <a:srgbClr val="E9B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60" name="Google Shape;560;p52"/>
          <p:cNvSpPr/>
          <p:nvPr/>
        </p:nvSpPr>
        <p:spPr>
          <a:xfrm rot="-5400000">
            <a:off x="3045902" y="3140756"/>
            <a:ext cx="1766296" cy="1545045"/>
          </a:xfrm>
          <a:custGeom>
            <a:rect b="b" l="l" r="r" t="t"/>
            <a:pathLst>
              <a:path extrusionOk="0" h="1545045" w="1766296">
                <a:moveTo>
                  <a:pt x="0" y="772523"/>
                </a:moveTo>
                <a:cubicBezTo>
                  <a:pt x="66167" y="649042"/>
                  <a:pt x="110797" y="547186"/>
                  <a:pt x="189268" y="393987"/>
                </a:cubicBezTo>
                <a:cubicBezTo>
                  <a:pt x="267739" y="240788"/>
                  <a:pt x="328267" y="102947"/>
                  <a:pt x="386261" y="0"/>
                </a:cubicBezTo>
                <a:cubicBezTo>
                  <a:pt x="597773" y="14948"/>
                  <a:pt x="782635" y="-11026"/>
                  <a:pt x="903023" y="0"/>
                </a:cubicBezTo>
                <a:cubicBezTo>
                  <a:pt x="1023411" y="11026"/>
                  <a:pt x="1154178" y="23276"/>
                  <a:pt x="1380035" y="0"/>
                </a:cubicBezTo>
                <a:cubicBezTo>
                  <a:pt x="1429121" y="77698"/>
                  <a:pt x="1490774" y="202049"/>
                  <a:pt x="1565440" y="370811"/>
                </a:cubicBezTo>
                <a:cubicBezTo>
                  <a:pt x="1640106" y="539573"/>
                  <a:pt x="1665745" y="621234"/>
                  <a:pt x="1766296" y="772523"/>
                </a:cubicBezTo>
                <a:cubicBezTo>
                  <a:pt x="1685619" y="925721"/>
                  <a:pt x="1671857" y="995181"/>
                  <a:pt x="1580891" y="1143334"/>
                </a:cubicBezTo>
                <a:cubicBezTo>
                  <a:pt x="1489925" y="1291487"/>
                  <a:pt x="1438167" y="1455056"/>
                  <a:pt x="1380035" y="1545045"/>
                </a:cubicBezTo>
                <a:cubicBezTo>
                  <a:pt x="1129233" y="1524172"/>
                  <a:pt x="1053791" y="1555802"/>
                  <a:pt x="863273" y="1545045"/>
                </a:cubicBezTo>
                <a:cubicBezTo>
                  <a:pt x="672755" y="1534288"/>
                  <a:pt x="493322" y="1531488"/>
                  <a:pt x="386261" y="1545045"/>
                </a:cubicBezTo>
                <a:cubicBezTo>
                  <a:pt x="331362" y="1470762"/>
                  <a:pt x="281809" y="1350069"/>
                  <a:pt x="204718" y="1181960"/>
                </a:cubicBezTo>
                <a:cubicBezTo>
                  <a:pt x="127628" y="1013851"/>
                  <a:pt x="96973" y="960210"/>
                  <a:pt x="0" y="772523"/>
                </a:cubicBezTo>
                <a:close/>
              </a:path>
            </a:pathLst>
          </a:custGeom>
          <a:solidFill>
            <a:srgbClr val="00FF00"/>
          </a:solidFill>
          <a:ln cap="flat" cmpd="sng" w="635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61" name="Google Shape;561;p52"/>
          <p:cNvSpPr/>
          <p:nvPr/>
        </p:nvSpPr>
        <p:spPr>
          <a:xfrm rot="-5400000">
            <a:off x="4723102" y="3140756"/>
            <a:ext cx="1766296" cy="1545045"/>
          </a:xfrm>
          <a:custGeom>
            <a:rect b="b" l="l" r="r" t="t"/>
            <a:pathLst>
              <a:path extrusionOk="0" h="1545045" w="1766296">
                <a:moveTo>
                  <a:pt x="0" y="772523"/>
                </a:moveTo>
                <a:cubicBezTo>
                  <a:pt x="66167" y="649042"/>
                  <a:pt x="110797" y="547186"/>
                  <a:pt x="189268" y="393987"/>
                </a:cubicBezTo>
                <a:cubicBezTo>
                  <a:pt x="267739" y="240788"/>
                  <a:pt x="328267" y="102947"/>
                  <a:pt x="386261" y="0"/>
                </a:cubicBezTo>
                <a:cubicBezTo>
                  <a:pt x="597773" y="14948"/>
                  <a:pt x="782635" y="-11026"/>
                  <a:pt x="903023" y="0"/>
                </a:cubicBezTo>
                <a:cubicBezTo>
                  <a:pt x="1023411" y="11026"/>
                  <a:pt x="1154178" y="23276"/>
                  <a:pt x="1380035" y="0"/>
                </a:cubicBezTo>
                <a:cubicBezTo>
                  <a:pt x="1429121" y="77698"/>
                  <a:pt x="1490774" y="202049"/>
                  <a:pt x="1565440" y="370811"/>
                </a:cubicBezTo>
                <a:cubicBezTo>
                  <a:pt x="1640106" y="539573"/>
                  <a:pt x="1665745" y="621234"/>
                  <a:pt x="1766296" y="772523"/>
                </a:cubicBezTo>
                <a:cubicBezTo>
                  <a:pt x="1685619" y="925721"/>
                  <a:pt x="1671857" y="995181"/>
                  <a:pt x="1580891" y="1143334"/>
                </a:cubicBezTo>
                <a:cubicBezTo>
                  <a:pt x="1489925" y="1291487"/>
                  <a:pt x="1438167" y="1455056"/>
                  <a:pt x="1380035" y="1545045"/>
                </a:cubicBezTo>
                <a:cubicBezTo>
                  <a:pt x="1129233" y="1524172"/>
                  <a:pt x="1053791" y="1555802"/>
                  <a:pt x="863273" y="1545045"/>
                </a:cubicBezTo>
                <a:cubicBezTo>
                  <a:pt x="672755" y="1534288"/>
                  <a:pt x="493322" y="1531488"/>
                  <a:pt x="386261" y="1545045"/>
                </a:cubicBezTo>
                <a:cubicBezTo>
                  <a:pt x="331362" y="1470762"/>
                  <a:pt x="281809" y="1350069"/>
                  <a:pt x="204718" y="1181960"/>
                </a:cubicBezTo>
                <a:cubicBezTo>
                  <a:pt x="127628" y="1013851"/>
                  <a:pt x="96973" y="960210"/>
                  <a:pt x="0" y="772523"/>
                </a:cubicBezTo>
                <a:close/>
              </a:path>
            </a:pathLst>
          </a:custGeom>
          <a:solidFill>
            <a:srgbClr val="FF0000"/>
          </a:solidFill>
          <a:ln cap="flat" cmpd="sng" w="635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62" name="Google Shape;562;p52"/>
          <p:cNvSpPr/>
          <p:nvPr/>
        </p:nvSpPr>
        <p:spPr>
          <a:xfrm rot="-5400000">
            <a:off x="3935902" y="1597881"/>
            <a:ext cx="1766296" cy="1545045"/>
          </a:xfrm>
          <a:custGeom>
            <a:rect b="b" l="l" r="r" t="t"/>
            <a:pathLst>
              <a:path extrusionOk="0" h="1545045" w="1766296">
                <a:moveTo>
                  <a:pt x="0" y="772523"/>
                </a:moveTo>
                <a:cubicBezTo>
                  <a:pt x="66167" y="649042"/>
                  <a:pt x="110797" y="547186"/>
                  <a:pt x="189268" y="393987"/>
                </a:cubicBezTo>
                <a:cubicBezTo>
                  <a:pt x="267739" y="240788"/>
                  <a:pt x="328267" y="102947"/>
                  <a:pt x="386261" y="0"/>
                </a:cubicBezTo>
                <a:cubicBezTo>
                  <a:pt x="597773" y="14948"/>
                  <a:pt x="782635" y="-11026"/>
                  <a:pt x="903023" y="0"/>
                </a:cubicBezTo>
                <a:cubicBezTo>
                  <a:pt x="1023411" y="11026"/>
                  <a:pt x="1154178" y="23276"/>
                  <a:pt x="1380035" y="0"/>
                </a:cubicBezTo>
                <a:cubicBezTo>
                  <a:pt x="1429121" y="77698"/>
                  <a:pt x="1490774" y="202049"/>
                  <a:pt x="1565440" y="370811"/>
                </a:cubicBezTo>
                <a:cubicBezTo>
                  <a:pt x="1640106" y="539573"/>
                  <a:pt x="1665745" y="621234"/>
                  <a:pt x="1766296" y="772523"/>
                </a:cubicBezTo>
                <a:cubicBezTo>
                  <a:pt x="1685619" y="925721"/>
                  <a:pt x="1671857" y="995181"/>
                  <a:pt x="1580891" y="1143334"/>
                </a:cubicBezTo>
                <a:cubicBezTo>
                  <a:pt x="1489925" y="1291487"/>
                  <a:pt x="1438167" y="1455056"/>
                  <a:pt x="1380035" y="1545045"/>
                </a:cubicBezTo>
                <a:cubicBezTo>
                  <a:pt x="1129233" y="1524172"/>
                  <a:pt x="1053791" y="1555802"/>
                  <a:pt x="863273" y="1545045"/>
                </a:cubicBezTo>
                <a:cubicBezTo>
                  <a:pt x="672755" y="1534288"/>
                  <a:pt x="493322" y="1531488"/>
                  <a:pt x="386261" y="1545045"/>
                </a:cubicBezTo>
                <a:cubicBezTo>
                  <a:pt x="331362" y="1470762"/>
                  <a:pt x="281809" y="1350069"/>
                  <a:pt x="204718" y="1181960"/>
                </a:cubicBezTo>
                <a:cubicBezTo>
                  <a:pt x="127628" y="1013851"/>
                  <a:pt x="96973" y="960210"/>
                  <a:pt x="0" y="772523"/>
                </a:cubicBezTo>
                <a:close/>
              </a:path>
            </a:pathLst>
          </a:custGeom>
          <a:solidFill>
            <a:srgbClr val="4A86E8"/>
          </a:solidFill>
          <a:ln cap="flat" cmpd="sng" w="635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63" name="Google Shape;563;p52"/>
          <p:cNvSpPr txBox="1"/>
          <p:nvPr/>
        </p:nvSpPr>
        <p:spPr>
          <a:xfrm>
            <a:off x="2622325" y="1864000"/>
            <a:ext cx="977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  S</a:t>
            </a:r>
            <a:endParaRPr sz="36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 Strengths</a:t>
            </a:r>
            <a:endParaRPr sz="12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564" name="Google Shape;564;p52"/>
          <p:cNvSpPr txBox="1"/>
          <p:nvPr/>
        </p:nvSpPr>
        <p:spPr>
          <a:xfrm>
            <a:off x="4223850" y="1864000"/>
            <a:ext cx="1190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 </a:t>
            </a:r>
            <a:r>
              <a:rPr lang="en" sz="6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     </a:t>
            </a:r>
            <a:r>
              <a:rPr lang="en" sz="36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W</a:t>
            </a:r>
            <a:endParaRPr sz="36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 Weaknesses</a:t>
            </a:r>
            <a:endParaRPr sz="12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565" name="Google Shape;565;p52"/>
          <p:cNvSpPr txBox="1"/>
          <p:nvPr/>
        </p:nvSpPr>
        <p:spPr>
          <a:xfrm>
            <a:off x="3281800" y="3406875"/>
            <a:ext cx="12945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 </a:t>
            </a:r>
            <a:r>
              <a:rPr lang="en" sz="6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     </a:t>
            </a:r>
            <a:r>
              <a:rPr lang="en" sz="36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 O</a:t>
            </a:r>
            <a:endParaRPr sz="36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 </a:t>
            </a:r>
            <a:r>
              <a:rPr lang="en" sz="12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Opportunities</a:t>
            </a:r>
            <a:endParaRPr sz="12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566" name="Google Shape;566;p52"/>
          <p:cNvSpPr txBox="1"/>
          <p:nvPr/>
        </p:nvSpPr>
        <p:spPr>
          <a:xfrm>
            <a:off x="5117700" y="3406875"/>
            <a:ext cx="977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  T</a:t>
            </a:r>
            <a:endParaRPr sz="36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  Threats</a:t>
            </a:r>
            <a:endParaRPr sz="12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567" name="Google Shape;567;p52"/>
          <p:cNvSpPr txBox="1"/>
          <p:nvPr/>
        </p:nvSpPr>
        <p:spPr>
          <a:xfrm>
            <a:off x="96525" y="1335250"/>
            <a:ext cx="2078700" cy="1621500"/>
          </a:xfrm>
          <a:prstGeom prst="rect">
            <a:avLst/>
          </a:prstGeom>
          <a:noFill/>
          <a:ln cap="flat" cmpd="sng" w="28575">
            <a:solidFill>
              <a:srgbClr val="E9B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9B065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rgbClr val="E9B065"/>
                </a:solidFill>
                <a:latin typeface="Nunito"/>
                <a:ea typeface="Nunito"/>
                <a:cs typeface="Nunito"/>
                <a:sym typeface="Nunito"/>
              </a:rPr>
              <a:t>Quick and robust application</a:t>
            </a:r>
            <a:endParaRPr sz="1200">
              <a:solidFill>
                <a:srgbClr val="E9B06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9B065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rgbClr val="E9B065"/>
                </a:solidFill>
                <a:latin typeface="Nunito"/>
                <a:ea typeface="Nunito"/>
                <a:cs typeface="Nunito"/>
                <a:sym typeface="Nunito"/>
              </a:rPr>
              <a:t>Pricing (free!)</a:t>
            </a:r>
            <a:endParaRPr sz="1200">
              <a:solidFill>
                <a:srgbClr val="E9B06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9B065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rgbClr val="E9B065"/>
                </a:solidFill>
                <a:latin typeface="Nunito"/>
                <a:ea typeface="Nunito"/>
                <a:cs typeface="Nunito"/>
                <a:sym typeface="Nunito"/>
              </a:rPr>
              <a:t>Easy to use</a:t>
            </a:r>
            <a:endParaRPr sz="1200">
              <a:solidFill>
                <a:srgbClr val="E9B06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9B065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rgbClr val="E9B065"/>
                </a:solidFill>
                <a:latin typeface="Nunito"/>
                <a:ea typeface="Nunito"/>
                <a:cs typeface="Nunito"/>
                <a:sym typeface="Nunito"/>
              </a:rPr>
              <a:t>Highly scalable</a:t>
            </a:r>
            <a:endParaRPr sz="1200">
              <a:solidFill>
                <a:srgbClr val="E9B06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8" name="Google Shape;568;p52"/>
          <p:cNvSpPr txBox="1"/>
          <p:nvPr/>
        </p:nvSpPr>
        <p:spPr>
          <a:xfrm>
            <a:off x="96525" y="3301275"/>
            <a:ext cx="2078700" cy="16215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System can be integrated to other school </a:t>
            </a:r>
            <a:endParaRPr sz="1200">
              <a:solidFill>
                <a:srgbClr val="00FF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Additional features - weighting </a:t>
            </a:r>
            <a:r>
              <a:rPr lang="en" sz="12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interests, more visuals</a:t>
            </a:r>
            <a:endParaRPr sz="1200">
              <a:solidFill>
                <a:srgbClr val="00FF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Use of Deep learning for more accuracy</a:t>
            </a:r>
            <a:endParaRPr sz="1200">
              <a:solidFill>
                <a:srgbClr val="00FF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9" name="Google Shape;569;p52"/>
          <p:cNvSpPr txBox="1"/>
          <p:nvPr/>
        </p:nvSpPr>
        <p:spPr>
          <a:xfrm>
            <a:off x="6587125" y="1335238"/>
            <a:ext cx="2078700" cy="1621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Small business, inexperience</a:t>
            </a:r>
            <a:endParaRPr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Recommender system requires accurate course descriptions</a:t>
            </a:r>
            <a:endParaRPr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0" name="Google Shape;570;p52"/>
          <p:cNvSpPr txBox="1"/>
          <p:nvPr/>
        </p:nvSpPr>
        <p:spPr>
          <a:xfrm>
            <a:off x="6587125" y="3301275"/>
            <a:ext cx="2078700" cy="162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Required funds to scale the project</a:t>
            </a:r>
            <a:endParaRPr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University restrictions (?)</a:t>
            </a:r>
            <a:endParaRPr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Laws on scraping/information gathering</a:t>
            </a:r>
            <a:endParaRPr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/>
          <p:nvPr>
            <p:ph type="title"/>
          </p:nvPr>
        </p:nvSpPr>
        <p:spPr>
          <a:xfrm>
            <a:off x="1098825" y="323850"/>
            <a:ext cx="7030500" cy="623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Motivations</a:t>
            </a:r>
            <a:endParaRPr/>
          </a:p>
        </p:txBody>
      </p:sp>
      <p:pic>
        <p:nvPicPr>
          <p:cNvPr id="414" name="Google Shape;41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18072">
            <a:off x="4550271" y="322952"/>
            <a:ext cx="2674705" cy="426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87807">
            <a:off x="6670162" y="826172"/>
            <a:ext cx="2970424" cy="424662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 txBox="1"/>
          <p:nvPr>
            <p:ph idx="1" type="body"/>
          </p:nvPr>
        </p:nvSpPr>
        <p:spPr>
          <a:xfrm>
            <a:off x="1219375" y="942993"/>
            <a:ext cx="3263700" cy="4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Difficult for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 sz="1200"/>
              <a:t>Students to choose courses related to their interests and career.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 sz="1200"/>
              <a:t>The faculty to recommend courses to students 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Course materials are not demanding and it is difficult to design new courses and programs.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The web page for emphasis is overwhelming and poorly organized.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"/>
          <p:cNvSpPr txBox="1"/>
          <p:nvPr>
            <p:ph type="title"/>
          </p:nvPr>
        </p:nvSpPr>
        <p:spPr>
          <a:xfrm>
            <a:off x="1098825" y="323850"/>
            <a:ext cx="7030500" cy="623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422" name="Google Shape;422;p40"/>
          <p:cNvSpPr txBox="1"/>
          <p:nvPr>
            <p:ph idx="1" type="body"/>
          </p:nvPr>
        </p:nvSpPr>
        <p:spPr>
          <a:xfrm>
            <a:off x="585802" y="947057"/>
            <a:ext cx="5931438" cy="39432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000"/>
              <a:t>Design a web Python APP using machine learning and data science: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 sz="1600"/>
              <a:t>Help faculty to design/update course curriculum based on current job demand and other existing online courses.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 sz="1600"/>
              <a:t>Help students to find interesting and useful course for their future career.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600"/>
          </a:p>
        </p:txBody>
      </p:sp>
      <p:pic>
        <p:nvPicPr>
          <p:cNvPr descr="A picture containing drawing&#10;&#10;Description automatically generated" id="423" name="Google Shape;42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348539">
            <a:off x="6267037" y="28721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424" name="Google Shape;42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8782" y="635453"/>
            <a:ext cx="3251129" cy="2167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 txBox="1"/>
          <p:nvPr>
            <p:ph type="title"/>
          </p:nvPr>
        </p:nvSpPr>
        <p:spPr>
          <a:xfrm>
            <a:off x="1098825" y="323850"/>
            <a:ext cx="7030500" cy="623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Design process </a:t>
            </a:r>
            <a:endParaRPr/>
          </a:p>
        </p:txBody>
      </p:sp>
      <p:sp>
        <p:nvSpPr>
          <p:cNvPr id="430" name="Google Shape;430;p41"/>
          <p:cNvSpPr/>
          <p:nvPr/>
        </p:nvSpPr>
        <p:spPr>
          <a:xfrm>
            <a:off x="4123661" y="1252832"/>
            <a:ext cx="2532984" cy="1832381"/>
          </a:xfrm>
          <a:custGeom>
            <a:rect b="b" l="l" r="r" t="t"/>
            <a:pathLst>
              <a:path extrusionOk="0" h="2443174" w="2894839">
                <a:moveTo>
                  <a:pt x="1784237" y="0"/>
                </a:moveTo>
                <a:cubicBezTo>
                  <a:pt x="1851535" y="0"/>
                  <a:pt x="1918851" y="17380"/>
                  <a:pt x="1979160" y="52140"/>
                </a:cubicBezTo>
                <a:lnTo>
                  <a:pt x="2699357" y="467883"/>
                </a:lnTo>
                <a:cubicBezTo>
                  <a:pt x="2819706" y="537402"/>
                  <a:pt x="2894162" y="666232"/>
                  <a:pt x="2894839" y="806075"/>
                </a:cubicBezTo>
                <a:lnTo>
                  <a:pt x="2894839" y="1637674"/>
                </a:lnTo>
                <a:cubicBezTo>
                  <a:pt x="2894839" y="1776943"/>
                  <a:pt x="2820653" y="1905773"/>
                  <a:pt x="2700034" y="1975292"/>
                </a:cubicBezTo>
                <a:lnTo>
                  <a:pt x="2544161" y="2065272"/>
                </a:lnTo>
                <a:lnTo>
                  <a:pt x="2465321" y="2062671"/>
                </a:lnTo>
                <a:cubicBezTo>
                  <a:pt x="2412575" y="2051028"/>
                  <a:pt x="2365097" y="2019861"/>
                  <a:pt x="2336682" y="1970256"/>
                </a:cubicBezTo>
                <a:cubicBezTo>
                  <a:pt x="2313765" y="1930150"/>
                  <a:pt x="2306263" y="1885559"/>
                  <a:pt x="2312223" y="1843078"/>
                </a:cubicBezTo>
                <a:cubicBezTo>
                  <a:pt x="2315306" y="1832788"/>
                  <a:pt x="2317464" y="1822234"/>
                  <a:pt x="2319006" y="1811416"/>
                </a:cubicBezTo>
                <a:cubicBezTo>
                  <a:pt x="2321780" y="1790835"/>
                  <a:pt x="2321472" y="1769727"/>
                  <a:pt x="2317773" y="1748750"/>
                </a:cubicBezTo>
                <a:cubicBezTo>
                  <a:pt x="2313765" y="1726323"/>
                  <a:pt x="2305954" y="1704291"/>
                  <a:pt x="2294239" y="1683578"/>
                </a:cubicBezTo>
                <a:cubicBezTo>
                  <a:pt x="2229393" y="1570912"/>
                  <a:pt x="2072056" y="1544527"/>
                  <a:pt x="1972783" y="1644396"/>
                </a:cubicBezTo>
                <a:cubicBezTo>
                  <a:pt x="1929929" y="1687536"/>
                  <a:pt x="1910095" y="1750597"/>
                  <a:pt x="1918419" y="1810492"/>
                </a:cubicBezTo>
                <a:cubicBezTo>
                  <a:pt x="1926538" y="1866561"/>
                  <a:pt x="1953257" y="1908778"/>
                  <a:pt x="1988609" y="1938593"/>
                </a:cubicBezTo>
                <a:cubicBezTo>
                  <a:pt x="2005052" y="1952578"/>
                  <a:pt x="2023344" y="1963660"/>
                  <a:pt x="2043179" y="1971443"/>
                </a:cubicBezTo>
                <a:cubicBezTo>
                  <a:pt x="2052530" y="1975137"/>
                  <a:pt x="2062088" y="1978304"/>
                  <a:pt x="2071748" y="1980810"/>
                </a:cubicBezTo>
                <a:cubicBezTo>
                  <a:pt x="2111416" y="1996905"/>
                  <a:pt x="2146871" y="2025797"/>
                  <a:pt x="2170096" y="2065507"/>
                </a:cubicBezTo>
                <a:cubicBezTo>
                  <a:pt x="2198511" y="2113925"/>
                  <a:pt x="2201389" y="2171082"/>
                  <a:pt x="2185023" y="2223127"/>
                </a:cubicBezTo>
                <a:lnTo>
                  <a:pt x="2147581" y="2294203"/>
                </a:lnTo>
                <a:lnTo>
                  <a:pt x="1979837" y="2391035"/>
                </a:lnTo>
                <a:cubicBezTo>
                  <a:pt x="1859488" y="2460554"/>
                  <a:pt x="1710846" y="2460554"/>
                  <a:pt x="1590091" y="2391035"/>
                </a:cubicBezTo>
                <a:lnTo>
                  <a:pt x="869894" y="1975292"/>
                </a:lnTo>
                <a:cubicBezTo>
                  <a:pt x="749275" y="1905428"/>
                  <a:pt x="675089" y="1776943"/>
                  <a:pt x="675089" y="1637674"/>
                </a:cubicBezTo>
                <a:lnTo>
                  <a:pt x="675089" y="1534312"/>
                </a:lnTo>
                <a:cubicBezTo>
                  <a:pt x="675089" y="1422002"/>
                  <a:pt x="583575" y="1316804"/>
                  <a:pt x="471214" y="1317722"/>
                </a:cubicBezTo>
                <a:cubicBezTo>
                  <a:pt x="425051" y="1318066"/>
                  <a:pt x="382543" y="1334242"/>
                  <a:pt x="348699" y="1360627"/>
                </a:cubicBezTo>
                <a:cubicBezTo>
                  <a:pt x="341524" y="1367740"/>
                  <a:pt x="334079" y="1374508"/>
                  <a:pt x="326362" y="1380818"/>
                </a:cubicBezTo>
                <a:cubicBezTo>
                  <a:pt x="309576" y="1393781"/>
                  <a:pt x="290623" y="1403991"/>
                  <a:pt x="270452" y="1411448"/>
                </a:cubicBezTo>
                <a:cubicBezTo>
                  <a:pt x="226997" y="1427050"/>
                  <a:pt x="176772" y="1429115"/>
                  <a:pt x="124382" y="1408121"/>
                </a:cubicBezTo>
                <a:cubicBezTo>
                  <a:pt x="68201" y="1385407"/>
                  <a:pt x="23528" y="1336651"/>
                  <a:pt x="7689" y="1278029"/>
                </a:cubicBezTo>
                <a:cubicBezTo>
                  <a:pt x="-29269" y="1142202"/>
                  <a:pt x="72127" y="1019338"/>
                  <a:pt x="202223" y="1019338"/>
                </a:cubicBezTo>
                <a:cubicBezTo>
                  <a:pt x="226049" y="1019338"/>
                  <a:pt x="249063" y="1023582"/>
                  <a:pt x="270452" y="1031383"/>
                </a:cubicBezTo>
                <a:cubicBezTo>
                  <a:pt x="290352" y="1038496"/>
                  <a:pt x="308899" y="1048706"/>
                  <a:pt x="325415" y="1061440"/>
                </a:cubicBezTo>
                <a:cubicBezTo>
                  <a:pt x="333808" y="1067979"/>
                  <a:pt x="341795" y="1075435"/>
                  <a:pt x="349241" y="1083236"/>
                </a:cubicBezTo>
                <a:cubicBezTo>
                  <a:pt x="383085" y="1109277"/>
                  <a:pt x="425322" y="1125109"/>
                  <a:pt x="471485" y="1125453"/>
                </a:cubicBezTo>
                <a:cubicBezTo>
                  <a:pt x="585741" y="1125682"/>
                  <a:pt x="674412" y="1023353"/>
                  <a:pt x="674412" y="908863"/>
                </a:cubicBezTo>
                <a:lnTo>
                  <a:pt x="674412" y="805501"/>
                </a:lnTo>
                <a:cubicBezTo>
                  <a:pt x="674412" y="666232"/>
                  <a:pt x="748598" y="537402"/>
                  <a:pt x="869353" y="467883"/>
                </a:cubicBezTo>
                <a:lnTo>
                  <a:pt x="1589414" y="52140"/>
                </a:lnTo>
                <a:cubicBezTo>
                  <a:pt x="1649657" y="17380"/>
                  <a:pt x="1716938" y="0"/>
                  <a:pt x="1784237" y="0"/>
                </a:cubicBezTo>
                <a:close/>
              </a:path>
            </a:pathLst>
          </a:custGeom>
          <a:solidFill>
            <a:srgbClr val="F3774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1"/>
          <p:cNvSpPr/>
          <p:nvPr/>
        </p:nvSpPr>
        <p:spPr>
          <a:xfrm>
            <a:off x="5695110" y="2428054"/>
            <a:ext cx="1943190" cy="2093530"/>
          </a:xfrm>
          <a:custGeom>
            <a:rect b="b" l="l" r="r" t="t"/>
            <a:pathLst>
              <a:path extrusionOk="0" h="21181" w="21600">
                <a:moveTo>
                  <a:pt x="21597" y="15080"/>
                </a:moveTo>
                <a:lnTo>
                  <a:pt x="21600" y="8777"/>
                </a:lnTo>
                <a:cubicBezTo>
                  <a:pt x="21600" y="7721"/>
                  <a:pt x="20878" y="6745"/>
                  <a:pt x="19704" y="6218"/>
                </a:cubicBezTo>
                <a:lnTo>
                  <a:pt x="12699" y="3064"/>
                </a:lnTo>
                <a:cubicBezTo>
                  <a:pt x="11525" y="2535"/>
                  <a:pt x="10081" y="2535"/>
                  <a:pt x="8907" y="3062"/>
                </a:cubicBezTo>
                <a:lnTo>
                  <a:pt x="8037" y="3453"/>
                </a:lnTo>
                <a:cubicBezTo>
                  <a:pt x="7074" y="3885"/>
                  <a:pt x="5779" y="3692"/>
                  <a:pt x="5226" y="2940"/>
                </a:cubicBezTo>
                <a:cubicBezTo>
                  <a:pt x="5003" y="2636"/>
                  <a:pt x="4930" y="2298"/>
                  <a:pt x="4988" y="1976"/>
                </a:cubicBezTo>
                <a:cubicBezTo>
                  <a:pt x="5018" y="1898"/>
                  <a:pt x="5039" y="1818"/>
                  <a:pt x="5054" y="1736"/>
                </a:cubicBezTo>
                <a:cubicBezTo>
                  <a:pt x="5081" y="1580"/>
                  <a:pt x="5078" y="1420"/>
                  <a:pt x="5042" y="1261"/>
                </a:cubicBezTo>
                <a:cubicBezTo>
                  <a:pt x="5003" y="1091"/>
                  <a:pt x="4927" y="924"/>
                  <a:pt x="4813" y="767"/>
                </a:cubicBezTo>
                <a:cubicBezTo>
                  <a:pt x="4182" y="-87"/>
                  <a:pt x="2651" y="-287"/>
                  <a:pt x="1685" y="470"/>
                </a:cubicBezTo>
                <a:cubicBezTo>
                  <a:pt x="1268" y="797"/>
                  <a:pt x="1075" y="1275"/>
                  <a:pt x="1156" y="1729"/>
                </a:cubicBezTo>
                <a:cubicBezTo>
                  <a:pt x="1235" y="2154"/>
                  <a:pt x="1495" y="2474"/>
                  <a:pt x="1839" y="2700"/>
                </a:cubicBezTo>
                <a:cubicBezTo>
                  <a:pt x="1999" y="2806"/>
                  <a:pt x="2177" y="2890"/>
                  <a:pt x="2370" y="2949"/>
                </a:cubicBezTo>
                <a:cubicBezTo>
                  <a:pt x="2461" y="2977"/>
                  <a:pt x="2554" y="3001"/>
                  <a:pt x="2648" y="3020"/>
                </a:cubicBezTo>
                <a:cubicBezTo>
                  <a:pt x="3034" y="3142"/>
                  <a:pt x="3379" y="3361"/>
                  <a:pt x="3605" y="3662"/>
                </a:cubicBezTo>
                <a:cubicBezTo>
                  <a:pt x="4158" y="4396"/>
                  <a:pt x="3717" y="5395"/>
                  <a:pt x="2772" y="5819"/>
                </a:cubicBezTo>
                <a:lnTo>
                  <a:pt x="1902" y="6209"/>
                </a:lnTo>
                <a:cubicBezTo>
                  <a:pt x="728" y="6736"/>
                  <a:pt x="6" y="7712"/>
                  <a:pt x="3" y="8768"/>
                </a:cubicBezTo>
                <a:lnTo>
                  <a:pt x="0" y="15071"/>
                </a:lnTo>
                <a:cubicBezTo>
                  <a:pt x="0" y="16127"/>
                  <a:pt x="722" y="17103"/>
                  <a:pt x="1896" y="17630"/>
                </a:cubicBezTo>
                <a:lnTo>
                  <a:pt x="8901" y="20784"/>
                </a:lnTo>
                <a:cubicBezTo>
                  <a:pt x="10075" y="21313"/>
                  <a:pt x="11519" y="21313"/>
                  <a:pt x="12693" y="20786"/>
                </a:cubicBezTo>
                <a:lnTo>
                  <a:pt x="19704" y="17637"/>
                </a:lnTo>
                <a:cubicBezTo>
                  <a:pt x="20875" y="17110"/>
                  <a:pt x="21597" y="16134"/>
                  <a:pt x="21597" y="15080"/>
                </a:cubicBezTo>
                <a:close/>
              </a:path>
            </a:pathLst>
          </a:custGeom>
          <a:solidFill>
            <a:srgbClr val="2DBAA7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1"/>
          <p:cNvSpPr/>
          <p:nvPr/>
        </p:nvSpPr>
        <p:spPr>
          <a:xfrm>
            <a:off x="3752165" y="2691158"/>
            <a:ext cx="2534164" cy="1830477"/>
          </a:xfrm>
          <a:custGeom>
            <a:rect b="b" l="l" r="r" t="t"/>
            <a:pathLst>
              <a:path extrusionOk="0" h="21297" w="21384">
                <a:moveTo>
                  <a:pt x="1444" y="4079"/>
                </a:moveTo>
                <a:lnTo>
                  <a:pt x="6764" y="455"/>
                </a:lnTo>
                <a:cubicBezTo>
                  <a:pt x="7655" y="-151"/>
                  <a:pt x="8753" y="-151"/>
                  <a:pt x="9643" y="455"/>
                </a:cubicBezTo>
                <a:lnTo>
                  <a:pt x="14962" y="4079"/>
                </a:lnTo>
                <a:cubicBezTo>
                  <a:pt x="15854" y="4685"/>
                  <a:pt x="16402" y="5808"/>
                  <a:pt x="16402" y="7022"/>
                </a:cubicBezTo>
                <a:lnTo>
                  <a:pt x="16402" y="7923"/>
                </a:lnTo>
                <a:cubicBezTo>
                  <a:pt x="16402" y="8921"/>
                  <a:pt x="17057" y="9813"/>
                  <a:pt x="17901" y="9811"/>
                </a:cubicBezTo>
                <a:cubicBezTo>
                  <a:pt x="18242" y="9808"/>
                  <a:pt x="18554" y="9670"/>
                  <a:pt x="18804" y="9443"/>
                </a:cubicBezTo>
                <a:cubicBezTo>
                  <a:pt x="18859" y="9375"/>
                  <a:pt x="18918" y="9310"/>
                  <a:pt x="18980" y="9253"/>
                </a:cubicBezTo>
                <a:cubicBezTo>
                  <a:pt x="19102" y="9142"/>
                  <a:pt x="19239" y="9053"/>
                  <a:pt x="19386" y="8991"/>
                </a:cubicBezTo>
                <a:cubicBezTo>
                  <a:pt x="19544" y="8923"/>
                  <a:pt x="19714" y="8886"/>
                  <a:pt x="19890" y="8886"/>
                </a:cubicBezTo>
                <a:cubicBezTo>
                  <a:pt x="20851" y="8886"/>
                  <a:pt x="21600" y="9957"/>
                  <a:pt x="21327" y="11141"/>
                </a:cubicBezTo>
                <a:cubicBezTo>
                  <a:pt x="21210" y="11652"/>
                  <a:pt x="20880" y="12077"/>
                  <a:pt x="20465" y="12275"/>
                </a:cubicBezTo>
                <a:cubicBezTo>
                  <a:pt x="20078" y="12458"/>
                  <a:pt x="19707" y="12440"/>
                  <a:pt x="19386" y="12304"/>
                </a:cubicBezTo>
                <a:cubicBezTo>
                  <a:pt x="19237" y="12239"/>
                  <a:pt x="19097" y="12150"/>
                  <a:pt x="18973" y="12037"/>
                </a:cubicBezTo>
                <a:cubicBezTo>
                  <a:pt x="18916" y="11982"/>
                  <a:pt x="18861" y="11923"/>
                  <a:pt x="18808" y="11861"/>
                </a:cubicBezTo>
                <a:cubicBezTo>
                  <a:pt x="18558" y="11631"/>
                  <a:pt x="18244" y="11490"/>
                  <a:pt x="17903" y="11487"/>
                </a:cubicBezTo>
                <a:cubicBezTo>
                  <a:pt x="17073" y="11479"/>
                  <a:pt x="16397" y="12396"/>
                  <a:pt x="16397" y="13375"/>
                </a:cubicBezTo>
                <a:lnTo>
                  <a:pt x="16397" y="14276"/>
                </a:lnTo>
                <a:cubicBezTo>
                  <a:pt x="16397" y="15490"/>
                  <a:pt x="15849" y="16610"/>
                  <a:pt x="14958" y="17219"/>
                </a:cubicBezTo>
                <a:lnTo>
                  <a:pt x="9638" y="20843"/>
                </a:lnTo>
                <a:cubicBezTo>
                  <a:pt x="8746" y="21449"/>
                  <a:pt x="7648" y="21449"/>
                  <a:pt x="6759" y="20843"/>
                </a:cubicBezTo>
                <a:lnTo>
                  <a:pt x="1439" y="17219"/>
                </a:lnTo>
                <a:cubicBezTo>
                  <a:pt x="548" y="16613"/>
                  <a:pt x="0" y="15490"/>
                  <a:pt x="0" y="14276"/>
                </a:cubicBezTo>
                <a:lnTo>
                  <a:pt x="0" y="7027"/>
                </a:lnTo>
                <a:cubicBezTo>
                  <a:pt x="5" y="5808"/>
                  <a:pt x="555" y="4688"/>
                  <a:pt x="1444" y="4079"/>
                </a:cubicBezTo>
                <a:close/>
              </a:path>
            </a:pathLst>
          </a:custGeom>
          <a:solidFill>
            <a:srgbClr val="F1C50E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1"/>
          <p:cNvSpPr/>
          <p:nvPr/>
        </p:nvSpPr>
        <p:spPr>
          <a:xfrm>
            <a:off x="2800875" y="1230948"/>
            <a:ext cx="1942841" cy="2095758"/>
          </a:xfrm>
          <a:custGeom>
            <a:rect b="b" l="l" r="r" t="t"/>
            <a:pathLst>
              <a:path extrusionOk="0" h="2794344" w="2220390">
                <a:moveTo>
                  <a:pt x="1111236" y="1"/>
                </a:moveTo>
                <a:cubicBezTo>
                  <a:pt x="1178529" y="50"/>
                  <a:pt x="1245783" y="17518"/>
                  <a:pt x="1306021" y="52455"/>
                </a:cubicBezTo>
                <a:lnTo>
                  <a:pt x="2025798" y="468430"/>
                </a:lnTo>
                <a:cubicBezTo>
                  <a:pt x="2146274" y="538042"/>
                  <a:pt x="2220390" y="666687"/>
                  <a:pt x="2220390" y="806042"/>
                </a:cubicBezTo>
                <a:lnTo>
                  <a:pt x="2220292" y="938113"/>
                </a:lnTo>
                <a:lnTo>
                  <a:pt x="2210217" y="991049"/>
                </a:lnTo>
                <a:cubicBezTo>
                  <a:pt x="2179923" y="1068118"/>
                  <a:pt x="2108622" y="1125636"/>
                  <a:pt x="2022930" y="1125464"/>
                </a:cubicBezTo>
                <a:cubicBezTo>
                  <a:pt x="1976767" y="1125120"/>
                  <a:pt x="1934530" y="1109288"/>
                  <a:pt x="1900686" y="1083247"/>
                </a:cubicBezTo>
                <a:cubicBezTo>
                  <a:pt x="1893240" y="1075446"/>
                  <a:pt x="1885253" y="1067990"/>
                  <a:pt x="1876860" y="1061451"/>
                </a:cubicBezTo>
                <a:cubicBezTo>
                  <a:pt x="1860344" y="1048717"/>
                  <a:pt x="1841797" y="1038507"/>
                  <a:pt x="1821897" y="1031394"/>
                </a:cubicBezTo>
                <a:cubicBezTo>
                  <a:pt x="1800508" y="1023593"/>
                  <a:pt x="1777494" y="1019349"/>
                  <a:pt x="1753668" y="1019349"/>
                </a:cubicBezTo>
                <a:cubicBezTo>
                  <a:pt x="1623572" y="1019349"/>
                  <a:pt x="1522176" y="1142213"/>
                  <a:pt x="1559134" y="1278040"/>
                </a:cubicBezTo>
                <a:cubicBezTo>
                  <a:pt x="1574973" y="1336662"/>
                  <a:pt x="1619646" y="1385418"/>
                  <a:pt x="1675827" y="1408132"/>
                </a:cubicBezTo>
                <a:cubicBezTo>
                  <a:pt x="1728217" y="1429126"/>
                  <a:pt x="1778442" y="1427061"/>
                  <a:pt x="1821897" y="1411459"/>
                </a:cubicBezTo>
                <a:cubicBezTo>
                  <a:pt x="1842068" y="1404002"/>
                  <a:pt x="1861021" y="1393792"/>
                  <a:pt x="1877807" y="1380829"/>
                </a:cubicBezTo>
                <a:cubicBezTo>
                  <a:pt x="1885524" y="1374519"/>
                  <a:pt x="1892969" y="1367751"/>
                  <a:pt x="1900144" y="1360638"/>
                </a:cubicBezTo>
                <a:cubicBezTo>
                  <a:pt x="1933988" y="1334253"/>
                  <a:pt x="1976496" y="1318077"/>
                  <a:pt x="2022659" y="1317733"/>
                </a:cubicBezTo>
                <a:cubicBezTo>
                  <a:pt x="2106930" y="1317045"/>
                  <a:pt x="2179474" y="1376046"/>
                  <a:pt x="2210480" y="1452971"/>
                </a:cubicBezTo>
                <a:lnTo>
                  <a:pt x="2219875" y="1500579"/>
                </a:lnTo>
                <a:lnTo>
                  <a:pt x="2219773" y="1637600"/>
                </a:lnTo>
                <a:cubicBezTo>
                  <a:pt x="2219465" y="1776955"/>
                  <a:pt x="2145349" y="1905730"/>
                  <a:pt x="2024564" y="1975212"/>
                </a:cubicBezTo>
                <a:lnTo>
                  <a:pt x="1304171" y="2390664"/>
                </a:lnTo>
                <a:cubicBezTo>
                  <a:pt x="1183386" y="2460146"/>
                  <a:pt x="1035154" y="2460146"/>
                  <a:pt x="914369" y="2390403"/>
                </a:cubicBezTo>
                <a:lnTo>
                  <a:pt x="825040" y="2338814"/>
                </a:lnTo>
                <a:cubicBezTo>
                  <a:pt x="751952" y="2296694"/>
                  <a:pt x="656891" y="2301004"/>
                  <a:pt x="590511" y="2347006"/>
                </a:cubicBezTo>
                <a:lnTo>
                  <a:pt x="565573" y="2368589"/>
                </a:lnTo>
                <a:lnTo>
                  <a:pt x="544151" y="2397822"/>
                </a:lnTo>
                <a:cubicBezTo>
                  <a:pt x="521519" y="2437870"/>
                  <a:pt x="514079" y="2482851"/>
                  <a:pt x="519962" y="2525347"/>
                </a:cubicBezTo>
                <a:cubicBezTo>
                  <a:pt x="522765" y="2534999"/>
                  <a:pt x="524910" y="2544903"/>
                  <a:pt x="526156" y="2554843"/>
                </a:cubicBezTo>
                <a:cubicBezTo>
                  <a:pt x="529270" y="2575623"/>
                  <a:pt x="528648" y="2597339"/>
                  <a:pt x="524910" y="2618443"/>
                </a:cubicBezTo>
                <a:cubicBezTo>
                  <a:pt x="518863" y="2652665"/>
                  <a:pt x="504270" y="2686178"/>
                  <a:pt x="478505" y="2715458"/>
                </a:cubicBezTo>
                <a:lnTo>
                  <a:pt x="471922" y="2721628"/>
                </a:lnTo>
                <a:lnTo>
                  <a:pt x="469883" y="2724442"/>
                </a:lnTo>
                <a:cubicBezTo>
                  <a:pt x="461290" y="2734202"/>
                  <a:pt x="451454" y="2743492"/>
                  <a:pt x="440275" y="2752177"/>
                </a:cubicBezTo>
                <a:cubicBezTo>
                  <a:pt x="392475" y="2789660"/>
                  <a:pt x="328022" y="2803635"/>
                  <a:pt x="269325" y="2788093"/>
                </a:cubicBezTo>
                <a:cubicBezTo>
                  <a:pt x="133121" y="2752177"/>
                  <a:pt x="77611" y="2602896"/>
                  <a:pt x="142681" y="2490315"/>
                </a:cubicBezTo>
                <a:cubicBezTo>
                  <a:pt x="154811" y="2469419"/>
                  <a:pt x="170024" y="2451787"/>
                  <a:pt x="187397" y="2437159"/>
                </a:cubicBezTo>
                <a:lnTo>
                  <a:pt x="189709" y="2435750"/>
                </a:lnTo>
                <a:lnTo>
                  <a:pt x="196022" y="2428254"/>
                </a:lnTo>
                <a:cubicBezTo>
                  <a:pt x="212148" y="2414605"/>
                  <a:pt x="230143" y="2403405"/>
                  <a:pt x="249383" y="2395662"/>
                </a:cubicBezTo>
                <a:cubicBezTo>
                  <a:pt x="259315" y="2391628"/>
                  <a:pt x="269558" y="2388207"/>
                  <a:pt x="280113" y="2385722"/>
                </a:cubicBezTo>
                <a:lnTo>
                  <a:pt x="333469" y="2353240"/>
                </a:lnTo>
                <a:lnTo>
                  <a:pt x="369551" y="2309951"/>
                </a:lnTo>
                <a:cubicBezTo>
                  <a:pt x="427220" y="2210953"/>
                  <a:pt x="382915" y="2083222"/>
                  <a:pt x="283922" y="2025756"/>
                </a:cubicBezTo>
                <a:lnTo>
                  <a:pt x="194593" y="1974298"/>
                </a:lnTo>
                <a:cubicBezTo>
                  <a:pt x="74116" y="1904816"/>
                  <a:pt x="0" y="1776040"/>
                  <a:pt x="0" y="1636686"/>
                </a:cubicBezTo>
                <a:lnTo>
                  <a:pt x="617" y="805128"/>
                </a:lnTo>
                <a:cubicBezTo>
                  <a:pt x="925" y="665773"/>
                  <a:pt x="75041" y="536997"/>
                  <a:pt x="195826" y="467516"/>
                </a:cubicBezTo>
                <a:lnTo>
                  <a:pt x="916219" y="52063"/>
                </a:lnTo>
                <a:cubicBezTo>
                  <a:pt x="976612" y="17322"/>
                  <a:pt x="1043943" y="-48"/>
                  <a:pt x="1111236" y="1"/>
                </a:cubicBezTo>
                <a:close/>
              </a:path>
            </a:pathLst>
          </a:custGeom>
          <a:solidFill>
            <a:srgbClr val="323A45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34" name="Google Shape;434;p41"/>
          <p:cNvSpPr txBox="1"/>
          <p:nvPr/>
        </p:nvSpPr>
        <p:spPr>
          <a:xfrm>
            <a:off x="4030788" y="3129375"/>
            <a:ext cx="1600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B. Web 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scraping</a:t>
            </a:r>
            <a:r>
              <a:rPr b="1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course descriptions related to the job </a:t>
            </a:r>
            <a:endParaRPr/>
          </a:p>
        </p:txBody>
      </p:sp>
      <p:sp>
        <p:nvSpPr>
          <p:cNvPr id="435" name="Google Shape;435;p41"/>
          <p:cNvSpPr txBox="1"/>
          <p:nvPr/>
        </p:nvSpPr>
        <p:spPr>
          <a:xfrm>
            <a:off x="6131400" y="2847625"/>
            <a:ext cx="15069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C. Design course modules based on clustering results from web scrapings </a:t>
            </a:r>
            <a:endParaRPr/>
          </a:p>
        </p:txBody>
      </p:sp>
      <p:sp>
        <p:nvSpPr>
          <p:cNvPr id="436" name="Google Shape;436;p41"/>
          <p:cNvSpPr txBox="1"/>
          <p:nvPr/>
        </p:nvSpPr>
        <p:spPr>
          <a:xfrm>
            <a:off x="4862150" y="1533575"/>
            <a:ext cx="1671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D. Design the course curriculum using these modules </a:t>
            </a:r>
            <a:endParaRPr/>
          </a:p>
        </p:txBody>
      </p:sp>
      <p:sp>
        <p:nvSpPr>
          <p:cNvPr id="437" name="Google Shape;437;p41"/>
          <p:cNvSpPr/>
          <p:nvPr/>
        </p:nvSpPr>
        <p:spPr>
          <a:xfrm>
            <a:off x="1734966" y="2624929"/>
            <a:ext cx="2534164" cy="1830477"/>
          </a:xfrm>
          <a:custGeom>
            <a:rect b="b" l="l" r="r" t="t"/>
            <a:pathLst>
              <a:path extrusionOk="0" h="21297" w="21384">
                <a:moveTo>
                  <a:pt x="1444" y="4079"/>
                </a:moveTo>
                <a:lnTo>
                  <a:pt x="6764" y="455"/>
                </a:lnTo>
                <a:cubicBezTo>
                  <a:pt x="7655" y="-151"/>
                  <a:pt x="8753" y="-151"/>
                  <a:pt x="9643" y="455"/>
                </a:cubicBezTo>
                <a:lnTo>
                  <a:pt x="14962" y="4079"/>
                </a:lnTo>
                <a:cubicBezTo>
                  <a:pt x="15854" y="4685"/>
                  <a:pt x="16402" y="5808"/>
                  <a:pt x="16402" y="7022"/>
                </a:cubicBezTo>
                <a:lnTo>
                  <a:pt x="16402" y="7923"/>
                </a:lnTo>
                <a:cubicBezTo>
                  <a:pt x="16402" y="8921"/>
                  <a:pt x="17057" y="9813"/>
                  <a:pt x="17901" y="9811"/>
                </a:cubicBezTo>
                <a:cubicBezTo>
                  <a:pt x="18242" y="9808"/>
                  <a:pt x="18554" y="9670"/>
                  <a:pt x="18804" y="9443"/>
                </a:cubicBezTo>
                <a:cubicBezTo>
                  <a:pt x="18859" y="9375"/>
                  <a:pt x="18918" y="9310"/>
                  <a:pt x="18980" y="9253"/>
                </a:cubicBezTo>
                <a:cubicBezTo>
                  <a:pt x="19102" y="9142"/>
                  <a:pt x="19239" y="9053"/>
                  <a:pt x="19386" y="8991"/>
                </a:cubicBezTo>
                <a:cubicBezTo>
                  <a:pt x="19544" y="8923"/>
                  <a:pt x="19714" y="8886"/>
                  <a:pt x="19890" y="8886"/>
                </a:cubicBezTo>
                <a:cubicBezTo>
                  <a:pt x="20851" y="8886"/>
                  <a:pt x="21600" y="9957"/>
                  <a:pt x="21327" y="11141"/>
                </a:cubicBezTo>
                <a:cubicBezTo>
                  <a:pt x="21210" y="11652"/>
                  <a:pt x="20880" y="12077"/>
                  <a:pt x="20465" y="12275"/>
                </a:cubicBezTo>
                <a:cubicBezTo>
                  <a:pt x="20078" y="12458"/>
                  <a:pt x="19707" y="12440"/>
                  <a:pt x="19386" y="12304"/>
                </a:cubicBezTo>
                <a:cubicBezTo>
                  <a:pt x="19237" y="12239"/>
                  <a:pt x="19097" y="12150"/>
                  <a:pt x="18973" y="12037"/>
                </a:cubicBezTo>
                <a:cubicBezTo>
                  <a:pt x="18916" y="11982"/>
                  <a:pt x="18861" y="11923"/>
                  <a:pt x="18808" y="11861"/>
                </a:cubicBezTo>
                <a:cubicBezTo>
                  <a:pt x="18558" y="11631"/>
                  <a:pt x="18244" y="11490"/>
                  <a:pt x="17903" y="11487"/>
                </a:cubicBezTo>
                <a:cubicBezTo>
                  <a:pt x="17073" y="11479"/>
                  <a:pt x="16397" y="12396"/>
                  <a:pt x="16397" y="13375"/>
                </a:cubicBezTo>
                <a:lnTo>
                  <a:pt x="16397" y="14276"/>
                </a:lnTo>
                <a:cubicBezTo>
                  <a:pt x="16397" y="15490"/>
                  <a:pt x="15849" y="16610"/>
                  <a:pt x="14958" y="17219"/>
                </a:cubicBezTo>
                <a:lnTo>
                  <a:pt x="9638" y="20843"/>
                </a:lnTo>
                <a:cubicBezTo>
                  <a:pt x="8746" y="21449"/>
                  <a:pt x="7648" y="21449"/>
                  <a:pt x="6759" y="20843"/>
                </a:cubicBezTo>
                <a:lnTo>
                  <a:pt x="1439" y="17219"/>
                </a:lnTo>
                <a:cubicBezTo>
                  <a:pt x="548" y="16613"/>
                  <a:pt x="0" y="15490"/>
                  <a:pt x="0" y="14276"/>
                </a:cubicBezTo>
                <a:lnTo>
                  <a:pt x="0" y="7027"/>
                </a:lnTo>
                <a:cubicBezTo>
                  <a:pt x="5" y="5808"/>
                  <a:pt x="555" y="4688"/>
                  <a:pt x="1444" y="4079"/>
                </a:cubicBezTo>
                <a:close/>
              </a:path>
            </a:pathLst>
          </a:custGeom>
          <a:solidFill>
            <a:srgbClr val="28B9D4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1"/>
          <p:cNvSpPr txBox="1"/>
          <p:nvPr/>
        </p:nvSpPr>
        <p:spPr>
          <a:xfrm>
            <a:off x="2762225" y="1476475"/>
            <a:ext cx="15069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E. Repeat for other subjects and courses to generate a program curriculum </a:t>
            </a:r>
            <a:endParaRPr/>
          </a:p>
        </p:txBody>
      </p:sp>
      <p:sp>
        <p:nvSpPr>
          <p:cNvPr id="439" name="Google Shape;439;p41"/>
          <p:cNvSpPr txBox="1"/>
          <p:nvPr/>
        </p:nvSpPr>
        <p:spPr>
          <a:xfrm>
            <a:off x="1901996" y="3170871"/>
            <a:ext cx="16713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A. Web scrap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ing</a:t>
            </a:r>
            <a:r>
              <a:rPr b="1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demanding job information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"/>
          <p:cNvSpPr txBox="1"/>
          <p:nvPr>
            <p:ph type="title"/>
          </p:nvPr>
        </p:nvSpPr>
        <p:spPr>
          <a:xfrm>
            <a:off x="1068332" y="376161"/>
            <a:ext cx="81684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1" lang="en" sz="2600">
                <a:solidFill>
                  <a:srgbClr val="000000"/>
                </a:solidFill>
              </a:rPr>
              <a:t>Data Collection by Web-Scraping</a:t>
            </a:r>
            <a:endParaRPr b="1" sz="2600">
              <a:solidFill>
                <a:srgbClr val="000000"/>
              </a:solidFill>
            </a:endParaRPr>
          </a:p>
        </p:txBody>
      </p:sp>
      <p:sp>
        <p:nvSpPr>
          <p:cNvPr id="445" name="Google Shape;445;p42"/>
          <p:cNvSpPr txBox="1"/>
          <p:nvPr/>
        </p:nvSpPr>
        <p:spPr>
          <a:xfrm>
            <a:off x="6319700" y="4611400"/>
            <a:ext cx="1445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6" name="Google Shape;446;p42"/>
          <p:cNvSpPr txBox="1"/>
          <p:nvPr/>
        </p:nvSpPr>
        <p:spPr>
          <a:xfrm>
            <a:off x="5517190" y="2717874"/>
            <a:ext cx="2771521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7" name="Google Shape;447;p42"/>
          <p:cNvSpPr txBox="1"/>
          <p:nvPr/>
        </p:nvSpPr>
        <p:spPr>
          <a:xfrm>
            <a:off x="2142434" y="1895642"/>
            <a:ext cx="4952400" cy="3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 Search Websites: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Indeed, Glassdoor, ZipRecruiter</a:t>
            </a:r>
            <a:endParaRPr sz="1100"/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Course Platforms: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Coursera, Class Central, Course Report</a:t>
            </a:r>
            <a:endParaRPr sz="1100"/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Words: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Analyst, Data Scientist/Engineer, Data Science</a:t>
            </a:r>
            <a:endParaRPr sz="1100"/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Scrapped Contents: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Job/Course Descriptions, Titles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8822" y="2076916"/>
            <a:ext cx="1835787" cy="89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8823" y="1076226"/>
            <a:ext cx="1835787" cy="91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28822" y="3011036"/>
            <a:ext cx="1735743" cy="91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" y="1499404"/>
            <a:ext cx="1805893" cy="40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3840" y="2034967"/>
            <a:ext cx="1589185" cy="79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890" y="2983076"/>
            <a:ext cx="1897438" cy="5194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454" name="Google Shape;454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42435" y="1120646"/>
            <a:ext cx="4808435" cy="77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4446" y="4029745"/>
            <a:ext cx="8495107" cy="999067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2"/>
          <p:cNvSpPr/>
          <p:nvPr/>
        </p:nvSpPr>
        <p:spPr>
          <a:xfrm>
            <a:off x="7208021" y="1030791"/>
            <a:ext cx="1888846" cy="265343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2"/>
          <p:cNvSpPr/>
          <p:nvPr/>
        </p:nvSpPr>
        <p:spPr>
          <a:xfrm>
            <a:off x="31500" y="1440285"/>
            <a:ext cx="1997700" cy="21696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42"/>
          <p:cNvSpPr txBox="1"/>
          <p:nvPr/>
        </p:nvSpPr>
        <p:spPr>
          <a:xfrm>
            <a:off x="-3" y="3627675"/>
            <a:ext cx="2398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Online-Course Platforms</a:t>
            </a:r>
            <a:endParaRPr sz="1100"/>
          </a:p>
        </p:txBody>
      </p:sp>
      <p:sp>
        <p:nvSpPr>
          <p:cNvPr id="459" name="Google Shape;459;p42"/>
          <p:cNvSpPr txBox="1"/>
          <p:nvPr/>
        </p:nvSpPr>
        <p:spPr>
          <a:xfrm>
            <a:off x="7697554" y="3667925"/>
            <a:ext cx="1293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 Market</a:t>
            </a:r>
            <a:endParaRPr sz="1100"/>
          </a:p>
        </p:txBody>
      </p:sp>
      <p:cxnSp>
        <p:nvCxnSpPr>
          <p:cNvPr id="460" name="Google Shape;460;p42"/>
          <p:cNvCxnSpPr/>
          <p:nvPr/>
        </p:nvCxnSpPr>
        <p:spPr>
          <a:xfrm rot="-5400000">
            <a:off x="1712112" y="2251872"/>
            <a:ext cx="805500" cy="179775"/>
          </a:xfrm>
          <a:prstGeom prst="bentConnector3">
            <a:avLst>
              <a:gd fmla="val -652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61" name="Google Shape;461;p42"/>
          <p:cNvCxnSpPr/>
          <p:nvPr/>
        </p:nvCxnSpPr>
        <p:spPr>
          <a:xfrm rot="5400000">
            <a:off x="6624971" y="3623287"/>
            <a:ext cx="977400" cy="188700"/>
          </a:xfrm>
          <a:prstGeom prst="bentConnector3">
            <a:avLst>
              <a:gd fmla="val -625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3"/>
          <p:cNvSpPr txBox="1"/>
          <p:nvPr>
            <p:ph type="title"/>
          </p:nvPr>
        </p:nvSpPr>
        <p:spPr>
          <a:xfrm>
            <a:off x="1115578" y="336276"/>
            <a:ext cx="70305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1" lang="en" sz="2600"/>
              <a:t>Data Cleaning and Clustering</a:t>
            </a:r>
            <a:endParaRPr b="1" sz="2600"/>
          </a:p>
        </p:txBody>
      </p:sp>
      <p:sp>
        <p:nvSpPr>
          <p:cNvPr id="467" name="Google Shape;467;p43"/>
          <p:cNvSpPr txBox="1"/>
          <p:nvPr/>
        </p:nvSpPr>
        <p:spPr>
          <a:xfrm>
            <a:off x="6319700" y="4611400"/>
            <a:ext cx="1445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8" name="Google Shape;468;p43"/>
          <p:cNvSpPr txBox="1"/>
          <p:nvPr/>
        </p:nvSpPr>
        <p:spPr>
          <a:xfrm>
            <a:off x="5936975" y="3119475"/>
            <a:ext cx="26400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A screenshot of a cell phone&#10;&#10;Description automatically generated" id="469" name="Google Shape;46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80" y="3141820"/>
            <a:ext cx="1630983" cy="1736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470" name="Google Shape;47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9117" y="3502575"/>
            <a:ext cx="2543438" cy="10154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piece of paper&#10;&#10;Description automatically generated" id="471" name="Google Shape;47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5801" y="3186739"/>
            <a:ext cx="1926526" cy="1660092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3"/>
          <p:cNvSpPr txBox="1"/>
          <p:nvPr/>
        </p:nvSpPr>
        <p:spPr>
          <a:xfrm>
            <a:off x="549315" y="1403438"/>
            <a:ext cx="5777507" cy="23544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Defining the 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 sets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data science from WordCloud and Kaggle dataset.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  Searching for the defined skills in each of the courses or job posting.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3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Calculating the 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 frequency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each skills in every observation.</a:t>
            </a:r>
            <a:endParaRPr sz="1100"/>
          </a:p>
          <a:p>
            <a:pPr indent="-1651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3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the skills by 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Hierarchical Clustering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Dendrogram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/>
          </a:p>
          <a:p>
            <a:pPr indent="-1651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5000" y="137151"/>
            <a:ext cx="2919000" cy="291902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3"/>
          <p:cNvSpPr/>
          <p:nvPr/>
        </p:nvSpPr>
        <p:spPr>
          <a:xfrm>
            <a:off x="174511" y="3119474"/>
            <a:ext cx="8662200" cy="19740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5" name="Google Shape;475;p43"/>
          <p:cNvCxnSpPr/>
          <p:nvPr/>
        </p:nvCxnSpPr>
        <p:spPr>
          <a:xfrm>
            <a:off x="2228850" y="4043363"/>
            <a:ext cx="108106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76" name="Google Shape;476;p43"/>
          <p:cNvCxnSpPr/>
          <p:nvPr/>
        </p:nvCxnSpPr>
        <p:spPr>
          <a:xfrm>
            <a:off x="5922195" y="4016786"/>
            <a:ext cx="77866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77" name="Google Shape;477;p43"/>
          <p:cNvSpPr txBox="1"/>
          <p:nvPr/>
        </p:nvSpPr>
        <p:spPr>
          <a:xfrm>
            <a:off x="2128594" y="3779558"/>
            <a:ext cx="1309474" cy="242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Skills-Vectorization</a:t>
            </a:r>
            <a:endParaRPr sz="1100"/>
          </a:p>
        </p:txBody>
      </p:sp>
      <p:sp>
        <p:nvSpPr>
          <p:cNvPr id="478" name="Google Shape;478;p43"/>
          <p:cNvSpPr/>
          <p:nvPr/>
        </p:nvSpPr>
        <p:spPr>
          <a:xfrm>
            <a:off x="5922195" y="3774412"/>
            <a:ext cx="725632" cy="242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1100"/>
          </a:p>
        </p:txBody>
      </p:sp>
      <p:sp>
        <p:nvSpPr>
          <p:cNvPr id="479" name="Google Shape;479;p43"/>
          <p:cNvSpPr/>
          <p:nvPr/>
        </p:nvSpPr>
        <p:spPr>
          <a:xfrm>
            <a:off x="3913502" y="4857609"/>
            <a:ext cx="1468671" cy="242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 Frequency Table</a:t>
            </a:r>
            <a:endParaRPr sz="1100"/>
          </a:p>
        </p:txBody>
      </p:sp>
      <p:sp>
        <p:nvSpPr>
          <p:cNvPr id="480" name="Google Shape;480;p43"/>
          <p:cNvSpPr/>
          <p:nvPr/>
        </p:nvSpPr>
        <p:spPr>
          <a:xfrm>
            <a:off x="566156" y="4861170"/>
            <a:ext cx="1170561" cy="242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Description Table</a:t>
            </a:r>
            <a:endParaRPr sz="1100"/>
          </a:p>
        </p:txBody>
      </p:sp>
      <p:sp>
        <p:nvSpPr>
          <p:cNvPr id="481" name="Google Shape;481;p43"/>
          <p:cNvSpPr/>
          <p:nvPr/>
        </p:nvSpPr>
        <p:spPr>
          <a:xfrm>
            <a:off x="7481493" y="4857609"/>
            <a:ext cx="889762" cy="242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Dendrogram</a:t>
            </a:r>
            <a:endParaRPr sz="1100"/>
          </a:p>
        </p:txBody>
      </p:sp>
      <p:sp>
        <p:nvSpPr>
          <p:cNvPr id="482" name="Google Shape;482;p43"/>
          <p:cNvSpPr txBox="1"/>
          <p:nvPr/>
        </p:nvSpPr>
        <p:spPr>
          <a:xfrm>
            <a:off x="2918400" y="3155175"/>
            <a:ext cx="33072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 the correlation between skills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piece of paper&#10;&#10;Description automatically generated" id="487" name="Google Shape;48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725" y="100450"/>
            <a:ext cx="8758176" cy="495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5"/>
          <p:cNvSpPr txBox="1"/>
          <p:nvPr>
            <p:ph idx="1" type="body"/>
          </p:nvPr>
        </p:nvSpPr>
        <p:spPr>
          <a:xfrm>
            <a:off x="244702" y="1254881"/>
            <a:ext cx="6379319" cy="39427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500"/>
          </a:p>
          <a:p>
            <a:pPr indent="-1905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t/>
            </a:r>
            <a:endParaRPr sz="1500"/>
          </a:p>
          <a:p>
            <a:pPr indent="-1905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t/>
            </a:r>
            <a:endParaRPr sz="1500"/>
          </a:p>
          <a:p>
            <a:pPr indent="-1905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t/>
            </a:r>
            <a:endParaRPr sz="1500"/>
          </a:p>
          <a:p>
            <a:pPr indent="-1905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t/>
            </a:r>
            <a:endParaRPr sz="1500"/>
          </a:p>
        </p:txBody>
      </p:sp>
      <p:pic>
        <p:nvPicPr>
          <p:cNvPr descr="A screenshot of a cell phone&#10;&#10;Description automatically generated" id="493" name="Google Shape;493;p45"/>
          <p:cNvPicPr preferRelativeResize="0"/>
          <p:nvPr/>
        </p:nvPicPr>
        <p:blipFill rotWithShape="1">
          <a:blip r:embed="rId3">
            <a:alphaModFix/>
          </a:blip>
          <a:srcRect b="0" l="-1670" r="1670" t="0"/>
          <a:stretch/>
        </p:blipFill>
        <p:spPr>
          <a:xfrm>
            <a:off x="4791217" y="0"/>
            <a:ext cx="32992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5"/>
          <p:cNvSpPr txBox="1"/>
          <p:nvPr/>
        </p:nvSpPr>
        <p:spPr>
          <a:xfrm>
            <a:off x="1209108" y="652109"/>
            <a:ext cx="5179219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Course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Introduction to Data Science</a:t>
            </a:r>
            <a:endParaRPr sz="1100"/>
          </a:p>
        </p:txBody>
      </p:sp>
      <p:sp>
        <p:nvSpPr>
          <p:cNvPr id="495" name="Google Shape;495;p45"/>
          <p:cNvSpPr txBox="1"/>
          <p:nvPr/>
        </p:nvSpPr>
        <p:spPr>
          <a:xfrm>
            <a:off x="114300" y="1493044"/>
            <a:ext cx="4536281" cy="38087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Description/Purpose: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every possible aspects of data science.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Emphasize the essential skills in job market.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real-word technical problem solving experience. </a:t>
            </a:r>
            <a:endParaRPr sz="1100"/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the applications of data science in real-world.</a:t>
            </a:r>
            <a:endParaRPr sz="1100"/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resources for students pursuing data science career in the future.</a:t>
            </a:r>
            <a:endParaRPr sz="1100"/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Soft-skills and business sense training by accomplishing business-oriented group projects.</a:t>
            </a:r>
            <a:endParaRPr sz="1100"/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45"/>
          <p:cNvSpPr/>
          <p:nvPr/>
        </p:nvSpPr>
        <p:spPr>
          <a:xfrm>
            <a:off x="8090452" y="843980"/>
            <a:ext cx="208500" cy="1993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8351299" y="1598150"/>
            <a:ext cx="79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Modules</a:t>
            </a:r>
            <a:endParaRPr sz="1100"/>
          </a:p>
        </p:txBody>
      </p:sp>
      <p:cxnSp>
        <p:nvCxnSpPr>
          <p:cNvPr id="498" name="Google Shape;498;p45"/>
          <p:cNvCxnSpPr/>
          <p:nvPr/>
        </p:nvCxnSpPr>
        <p:spPr>
          <a:xfrm>
            <a:off x="8041552" y="4450556"/>
            <a:ext cx="26085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9" name="Google Shape;499;p45"/>
          <p:cNvSpPr txBox="1"/>
          <p:nvPr/>
        </p:nvSpPr>
        <p:spPr>
          <a:xfrm>
            <a:off x="8288049" y="4208175"/>
            <a:ext cx="813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6"/>
          <p:cNvSpPr txBox="1"/>
          <p:nvPr>
            <p:ph idx="1" type="body"/>
          </p:nvPr>
        </p:nvSpPr>
        <p:spPr>
          <a:xfrm>
            <a:off x="130628" y="1200795"/>
            <a:ext cx="5168578" cy="39427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400"/>
          </a:p>
          <a:p>
            <a:pPr indent="-1905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t/>
            </a:r>
            <a:endParaRPr sz="1500"/>
          </a:p>
          <a:p>
            <a:pPr indent="-1905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t/>
            </a:r>
            <a:endParaRPr sz="1500"/>
          </a:p>
        </p:txBody>
      </p:sp>
      <p:pic>
        <p:nvPicPr>
          <p:cNvPr descr="A close up of text on a white background&#10;&#10;Description automatically generated" id="505" name="Google Shape;50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647" y="707231"/>
            <a:ext cx="6614667" cy="421124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/>
        </p:nvSpPr>
        <p:spPr>
          <a:xfrm>
            <a:off x="5119380" y="332764"/>
            <a:ext cx="3714166" cy="2100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Modules are selected from skill clusters.</a:t>
            </a:r>
            <a:endParaRPr sz="1100"/>
          </a:p>
          <a:p>
            <a:pPr indent="-1397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and Rstudio are the most frequently-used tool to analyze data</a:t>
            </a:r>
            <a:endParaRPr sz="1100"/>
          </a:p>
          <a:p>
            <a:pPr indent="-1397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Sklearn, Tensorflow and Pytorch are the most popular machine learning frameworks.</a:t>
            </a:r>
            <a:endParaRPr sz="1100"/>
          </a:p>
          <a:p>
            <a:pPr indent="-1397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proficiency in machine learning is highly correlated to the salary level. </a:t>
            </a:r>
            <a:endParaRPr sz="1100"/>
          </a:p>
        </p:txBody>
      </p:sp>
      <p:pic>
        <p:nvPicPr>
          <p:cNvPr descr="A close up of a logo&#10;&#10;Description automatically generated" id="507" name="Google Shape;50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897" y="139303"/>
            <a:ext cx="471832" cy="48220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6"/>
          <p:cNvSpPr/>
          <p:nvPr/>
        </p:nvSpPr>
        <p:spPr>
          <a:xfrm>
            <a:off x="903730" y="139303"/>
            <a:ext cx="5912501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Exploratory Analysis- Course Modules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